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82" r:id="rId3"/>
    <p:sldId id="283" r:id="rId4"/>
    <p:sldId id="284" r:id="rId5"/>
    <p:sldId id="285" r:id="rId6"/>
    <p:sldId id="286" r:id="rId7"/>
    <p:sldId id="273" r:id="rId8"/>
    <p:sldId id="257" r:id="rId9"/>
    <p:sldId id="264" r:id="rId10"/>
    <p:sldId id="259" r:id="rId11"/>
    <p:sldId id="266" r:id="rId12"/>
    <p:sldId id="265" r:id="rId13"/>
    <p:sldId id="260" r:id="rId14"/>
    <p:sldId id="271" r:id="rId15"/>
    <p:sldId id="272" r:id="rId16"/>
    <p:sldId id="269" r:id="rId17"/>
    <p:sldId id="258" r:id="rId18"/>
    <p:sldId id="275" r:id="rId19"/>
    <p:sldId id="278" r:id="rId20"/>
    <p:sldId id="281" r:id="rId21"/>
    <p:sldId id="280" r:id="rId22"/>
    <p:sldId id="261" r:id="rId23"/>
    <p:sldId id="279" r:id="rId24"/>
    <p:sldId id="277" r:id="rId25"/>
    <p:sldId id="262" r:id="rId26"/>
    <p:sldId id="263" r:id="rId27"/>
    <p:sldId id="270" r:id="rId28"/>
    <p:sldId id="27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14545"/>
    <a:srgbClr val="1D2C12"/>
    <a:srgbClr val="DCDCDE"/>
    <a:srgbClr val="D4D5D5"/>
    <a:srgbClr val="9E9D99"/>
    <a:srgbClr val="548235"/>
    <a:srgbClr val="A4A3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4D74A-BD91-404A-AC9C-AF9230FDBD0C}" v="686" dt="2022-12-07T18:35:01.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872" autoAdjust="0"/>
  </p:normalViewPr>
  <p:slideViewPr>
    <p:cSldViewPr snapToGrid="0">
      <p:cViewPr varScale="1">
        <p:scale>
          <a:sx n="50" d="100"/>
          <a:sy n="50" d="100"/>
        </p:scale>
        <p:origin x="24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 of fall-related injury</c:v>
                </c:pt>
              </c:strCache>
            </c:strRef>
          </c:tx>
          <c:explosion val="20"/>
          <c:dPt>
            <c:idx val="1"/>
            <c:bubble3D val="0"/>
            <c:spPr>
              <a:solidFill>
                <a:srgbClr val="00B0F0"/>
              </a:solidFill>
            </c:spPr>
            <c:extLst>
              <c:ext xmlns:c16="http://schemas.microsoft.com/office/drawing/2014/chart" uri="{C3380CC4-5D6E-409C-BE32-E72D297353CC}">
                <c16:uniqueId val="{00000001-489D-4405-B3D4-A4F6A1A35272}"/>
              </c:ext>
            </c:extLst>
          </c:dPt>
          <c:dPt>
            <c:idx val="2"/>
            <c:bubble3D val="0"/>
            <c:spPr>
              <a:solidFill>
                <a:srgbClr val="008080"/>
              </a:solidFill>
            </c:spPr>
            <c:extLst>
              <c:ext xmlns:c16="http://schemas.microsoft.com/office/drawing/2014/chart" uri="{C3380CC4-5D6E-409C-BE32-E72D297353CC}">
                <c16:uniqueId val="{00000003-489D-4405-B3D4-A4F6A1A35272}"/>
              </c:ext>
            </c:extLst>
          </c:dPt>
          <c:dPt>
            <c:idx val="4"/>
            <c:bubble3D val="0"/>
            <c:spPr>
              <a:solidFill>
                <a:srgbClr val="CCFFCC"/>
              </a:solidFill>
            </c:spPr>
            <c:extLst>
              <c:ext xmlns:c16="http://schemas.microsoft.com/office/drawing/2014/chart" uri="{C3380CC4-5D6E-409C-BE32-E72D297353CC}">
                <c16:uniqueId val="{00000005-489D-4405-B3D4-A4F6A1A35272}"/>
              </c:ext>
            </c:extLst>
          </c:dPt>
          <c:dPt>
            <c:idx val="5"/>
            <c:bubble3D val="0"/>
            <c:spPr>
              <a:solidFill>
                <a:srgbClr val="FFC000"/>
              </a:solidFill>
            </c:spPr>
            <c:extLst>
              <c:ext xmlns:c16="http://schemas.microsoft.com/office/drawing/2014/chart" uri="{C3380CC4-5D6E-409C-BE32-E72D297353CC}">
                <c16:uniqueId val="{00000007-489D-4405-B3D4-A4F6A1A35272}"/>
              </c:ext>
            </c:extLst>
          </c:dPt>
          <c:dPt>
            <c:idx val="6"/>
            <c:bubble3D val="0"/>
            <c:spPr>
              <a:solidFill>
                <a:srgbClr val="FFFF00"/>
              </a:solidFill>
            </c:spPr>
            <c:extLst>
              <c:ext xmlns:c16="http://schemas.microsoft.com/office/drawing/2014/chart" uri="{C3380CC4-5D6E-409C-BE32-E72D297353CC}">
                <c16:uniqueId val="{00000009-489D-4405-B3D4-A4F6A1A35272}"/>
              </c:ext>
            </c:extLst>
          </c:dPt>
          <c:dLbls>
            <c:spPr>
              <a:noFill/>
              <a:ln>
                <a:noFill/>
              </a:ln>
              <a:effectLst/>
            </c:spPr>
            <c:txPr>
              <a:bodyPr/>
              <a:lstStyle/>
              <a:p>
                <a:pPr>
                  <a:defRPr>
                    <a:solidFill>
                      <a:srgbClr val="002060"/>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Sheet1!$A$2:$A$9</c:f>
              <c:strCache>
                <c:ptCount val="8"/>
                <c:pt idx="0">
                  <c:v>Other sport or activity</c:v>
                </c:pt>
                <c:pt idx="1">
                  <c:v>From height</c:v>
                </c:pt>
                <c:pt idx="2">
                  <c:v>Rising from furniture</c:v>
                </c:pt>
                <c:pt idx="3">
                  <c:v>Health problems</c:v>
                </c:pt>
                <c:pt idx="4">
                  <c:v>Steps Stairs</c:v>
                </c:pt>
                <c:pt idx="5">
                  <c:v>Walking on snow or ice</c:v>
                </c:pt>
                <c:pt idx="6">
                  <c:v>Walking other surface</c:v>
                </c:pt>
                <c:pt idx="7">
                  <c:v>Other (skate,ski,snowboard)</c:v>
                </c:pt>
              </c:strCache>
            </c:strRef>
          </c:cat>
          <c:val>
            <c:numRef>
              <c:f>Sheet1!$B$2:$B$9</c:f>
              <c:numCache>
                <c:formatCode>General</c:formatCode>
                <c:ptCount val="8"/>
                <c:pt idx="0">
                  <c:v>4</c:v>
                </c:pt>
                <c:pt idx="1">
                  <c:v>5</c:v>
                </c:pt>
                <c:pt idx="2">
                  <c:v>5</c:v>
                </c:pt>
                <c:pt idx="3">
                  <c:v>8</c:v>
                </c:pt>
                <c:pt idx="4">
                  <c:v>13</c:v>
                </c:pt>
                <c:pt idx="5">
                  <c:v>16</c:v>
                </c:pt>
                <c:pt idx="6">
                  <c:v>45</c:v>
                </c:pt>
                <c:pt idx="7">
                  <c:v>4</c:v>
                </c:pt>
              </c:numCache>
            </c:numRef>
          </c:val>
          <c:extLst>
            <c:ext xmlns:c16="http://schemas.microsoft.com/office/drawing/2014/chart" uri="{C3380CC4-5D6E-409C-BE32-E72D297353CC}">
              <c16:uniqueId val="{0000000A-489D-4405-B3D4-A4F6A1A35272}"/>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476442282949921"/>
          <c:y val="0.10608948187032176"/>
          <c:w val="0.32543165560187332"/>
          <c:h val="0.87681782832701471"/>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A1ABE-145D-42B5-8509-E17A2C20C913}" type="datetimeFigureOut">
              <a:rPr lang="en-GB" smtClean="0"/>
              <a:t>07/12/2022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C8A9E-57B3-4A27-B0E8-5A0A874B1FBC}" type="slidenum">
              <a:rPr lang="en-GB" smtClean="0"/>
              <a:t>‹#›</a:t>
            </a:fld>
            <a:endParaRPr lang="en-GB"/>
          </a:p>
        </p:txBody>
      </p:sp>
    </p:spTree>
    <p:extLst>
      <p:ext uri="{BB962C8B-B14F-4D97-AF65-F5344CB8AC3E}">
        <p14:creationId xmlns:p14="http://schemas.microsoft.com/office/powerpoint/2010/main" val="189496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Falls are the leading cause of injury hospitalization across Canada as well as Saskatchewan, with about 20-30% of older adults falling every year living in the community and closer to 50% in long term care.  As of July 01 2021, the older adult population in Saskatchewan is close to 17% and that will continue to rise in the future. The study we are reporting on today branched from a larger study we started about 4 years ago where we were investigating older adults and health care providers experiences of falls, assessing fall risk, and post-fall care and follow-up through a survey and focus groups.  We learned that many older adults who fell were surprised, they didn’t think it would happen to them, even though they did know the risks are there. Further to this, older adults and health care providers said they know that falls can be prevented by identifying and mitigating risk, but we need to be more proactive to prevent the fall in the first place. </a:t>
            </a:r>
          </a:p>
          <a:p>
            <a:endParaRPr lang="en-US" dirty="0"/>
          </a:p>
          <a:p>
            <a:r>
              <a:rPr lang="en-US" dirty="0"/>
              <a:t>We also determined that even though some of our focus groups included caregivers and family members, there were experiences that indicated the need to determine the impact that falls have on caregivers, particularly for caregivers of people living with dementia. We received funding to branch this research further and Michaela will be sharing what we did and some of the early results. </a:t>
            </a:r>
          </a:p>
        </p:txBody>
      </p:sp>
      <p:sp>
        <p:nvSpPr>
          <p:cNvPr id="4" name="Slide Number Placeholder 3"/>
          <p:cNvSpPr>
            <a:spLocks noGrp="1"/>
          </p:cNvSpPr>
          <p:nvPr>
            <p:ph type="sldNum" sz="quarter" idx="10"/>
          </p:nvPr>
        </p:nvSpPr>
        <p:spPr/>
        <p:txBody>
          <a:bodyPr/>
          <a:lstStyle/>
          <a:p>
            <a:fld id="{C4CCF5F2-8138-458A-AEAB-02AD2467439E}" type="slidenum">
              <a:rPr lang="en-US" smtClean="0"/>
              <a:t>2</a:t>
            </a:fld>
            <a:endParaRPr lang="en-US"/>
          </a:p>
        </p:txBody>
      </p:sp>
    </p:spTree>
    <p:extLst>
      <p:ext uri="{BB962C8B-B14F-4D97-AF65-F5344CB8AC3E}">
        <p14:creationId xmlns:p14="http://schemas.microsoft.com/office/powerpoint/2010/main" val="2512770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12</a:t>
            </a:fld>
            <a:endParaRPr lang="en-GB"/>
          </a:p>
        </p:txBody>
      </p:sp>
    </p:spTree>
    <p:extLst>
      <p:ext uri="{BB962C8B-B14F-4D97-AF65-F5344CB8AC3E}">
        <p14:creationId xmlns:p14="http://schemas.microsoft.com/office/powerpoint/2010/main" val="261779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14</a:t>
            </a:fld>
            <a:endParaRPr lang="en-GB"/>
          </a:p>
        </p:txBody>
      </p:sp>
    </p:spTree>
    <p:extLst>
      <p:ext uri="{BB962C8B-B14F-4D97-AF65-F5344CB8AC3E}">
        <p14:creationId xmlns:p14="http://schemas.microsoft.com/office/powerpoint/2010/main" val="110873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15</a:t>
            </a:fld>
            <a:endParaRPr lang="en-GB"/>
          </a:p>
        </p:txBody>
      </p:sp>
    </p:spTree>
    <p:extLst>
      <p:ext uri="{BB962C8B-B14F-4D97-AF65-F5344CB8AC3E}">
        <p14:creationId xmlns:p14="http://schemas.microsoft.com/office/powerpoint/2010/main" val="388841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17</a:t>
            </a:fld>
            <a:endParaRPr lang="en-GB"/>
          </a:p>
        </p:txBody>
      </p:sp>
    </p:spTree>
    <p:extLst>
      <p:ext uri="{BB962C8B-B14F-4D97-AF65-F5344CB8AC3E}">
        <p14:creationId xmlns:p14="http://schemas.microsoft.com/office/powerpoint/2010/main" val="1783057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18</a:t>
            </a:fld>
            <a:endParaRPr lang="en-GB"/>
          </a:p>
        </p:txBody>
      </p:sp>
    </p:spTree>
    <p:extLst>
      <p:ext uri="{BB962C8B-B14F-4D97-AF65-F5344CB8AC3E}">
        <p14:creationId xmlns:p14="http://schemas.microsoft.com/office/powerpoint/2010/main" val="103253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21</a:t>
            </a:fld>
            <a:endParaRPr lang="en-GB"/>
          </a:p>
        </p:txBody>
      </p:sp>
    </p:spTree>
    <p:extLst>
      <p:ext uri="{BB962C8B-B14F-4D97-AF65-F5344CB8AC3E}">
        <p14:creationId xmlns:p14="http://schemas.microsoft.com/office/powerpoint/2010/main" val="3962195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22</a:t>
            </a:fld>
            <a:endParaRPr lang="en-GB"/>
          </a:p>
        </p:txBody>
      </p:sp>
    </p:spTree>
    <p:extLst>
      <p:ext uri="{BB962C8B-B14F-4D97-AF65-F5344CB8AC3E}">
        <p14:creationId xmlns:p14="http://schemas.microsoft.com/office/powerpoint/2010/main" val="4156888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23</a:t>
            </a:fld>
            <a:endParaRPr lang="en-GB"/>
          </a:p>
        </p:txBody>
      </p:sp>
    </p:spTree>
    <p:extLst>
      <p:ext uri="{BB962C8B-B14F-4D97-AF65-F5344CB8AC3E}">
        <p14:creationId xmlns:p14="http://schemas.microsoft.com/office/powerpoint/2010/main" val="3123826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24</a:t>
            </a:fld>
            <a:endParaRPr lang="en-GB"/>
          </a:p>
        </p:txBody>
      </p:sp>
    </p:spTree>
    <p:extLst>
      <p:ext uri="{BB962C8B-B14F-4D97-AF65-F5344CB8AC3E}">
        <p14:creationId xmlns:p14="http://schemas.microsoft.com/office/powerpoint/2010/main" val="309020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25</a:t>
            </a:fld>
            <a:endParaRPr lang="en-GB"/>
          </a:p>
        </p:txBody>
      </p:sp>
    </p:spTree>
    <p:extLst>
      <p:ext uri="{BB962C8B-B14F-4D97-AF65-F5344CB8AC3E}">
        <p14:creationId xmlns:p14="http://schemas.microsoft.com/office/powerpoint/2010/main" val="71580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risk factors for falling?</a:t>
            </a:r>
          </a:p>
          <a:p>
            <a:r>
              <a:rPr lang="en-US" dirty="0"/>
              <a:t>There are hundreds… and they are cumulative, so the more risk factors you have, the greater risk there is. We can classify these into three main categories, all have ability to modify to an extent, and important to consider all of these when assessing risk.</a:t>
            </a:r>
          </a:p>
          <a:p>
            <a:endParaRPr lang="en-US" dirty="0"/>
          </a:p>
          <a:p>
            <a:r>
              <a:rPr lang="en-US" dirty="0"/>
              <a:t>Biological are the person factors: go through these… some modifiable others not</a:t>
            </a:r>
          </a:p>
          <a:p>
            <a:endParaRPr lang="en-US" dirty="0"/>
          </a:p>
          <a:p>
            <a:r>
              <a:rPr lang="en-US" dirty="0"/>
              <a:t>Environmental or external factors</a:t>
            </a:r>
          </a:p>
          <a:p>
            <a:endParaRPr lang="en-US" dirty="0"/>
          </a:p>
          <a:p>
            <a:r>
              <a:rPr lang="en-US" dirty="0" err="1"/>
              <a:t>Socieconomic</a:t>
            </a:r>
            <a:r>
              <a:rPr lang="en-US" dirty="0"/>
              <a:t>:</a:t>
            </a:r>
          </a:p>
        </p:txBody>
      </p:sp>
      <p:sp>
        <p:nvSpPr>
          <p:cNvPr id="4" name="Slide Number Placeholder 3"/>
          <p:cNvSpPr>
            <a:spLocks noGrp="1"/>
          </p:cNvSpPr>
          <p:nvPr>
            <p:ph type="sldNum" sz="quarter" idx="10"/>
          </p:nvPr>
        </p:nvSpPr>
        <p:spPr/>
        <p:txBody>
          <a:bodyPr/>
          <a:lstStyle/>
          <a:p>
            <a:fld id="{C4CCF5F2-8138-458A-AEAB-02AD2467439E}" type="slidenum">
              <a:rPr lang="en-US" smtClean="0"/>
              <a:t>3</a:t>
            </a:fld>
            <a:endParaRPr lang="en-US"/>
          </a:p>
        </p:txBody>
      </p:sp>
    </p:spTree>
    <p:extLst>
      <p:ext uri="{BB962C8B-B14F-4D97-AF65-F5344CB8AC3E}">
        <p14:creationId xmlns:p14="http://schemas.microsoft.com/office/powerpoint/2010/main" val="2096581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26</a:t>
            </a:fld>
            <a:endParaRPr lang="en-GB"/>
          </a:p>
        </p:txBody>
      </p:sp>
    </p:spTree>
    <p:extLst>
      <p:ext uri="{BB962C8B-B14F-4D97-AF65-F5344CB8AC3E}">
        <p14:creationId xmlns:p14="http://schemas.microsoft.com/office/powerpoint/2010/main" val="112487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factors for the person aspect of risk that are modifiable and known to contribute to risk of falling, and can be improved with exercise and attention to day to day living activities where risks are higher. </a:t>
            </a:r>
          </a:p>
          <a:p>
            <a:endParaRPr lang="en-US" dirty="0"/>
          </a:p>
          <a:p>
            <a:r>
              <a:rPr lang="en-US" dirty="0"/>
              <a:t>Balance – is the ability to stay upright and navigate the bumps, the shifts of movement in day to living and stay on your feet. There may be wobbles, but not the fall. There are many things that contribute to better balance, and not cover all today.. Mention a few</a:t>
            </a:r>
          </a:p>
          <a:p>
            <a:endParaRPr lang="en-US" dirty="0"/>
          </a:p>
          <a:p>
            <a:r>
              <a:rPr lang="en-US" dirty="0"/>
              <a:t>Mobility – refers to the extent of movement or agility you have generally, but specific to falls and balance important to ankles/feet, hips and knees, spine, and less so, but not excluded arms (shoulders) to be able to react, move smoothly</a:t>
            </a:r>
          </a:p>
          <a:p>
            <a:endParaRPr lang="en-US" dirty="0"/>
          </a:p>
          <a:p>
            <a:r>
              <a:rPr lang="en-US" dirty="0"/>
              <a:t>Strength: Importance for day to day activities, getting out of a chair, tub, toilet seat, walking, catching balance, big leg muscles back side and thighs, but also trunk and arms. </a:t>
            </a:r>
          </a:p>
          <a:p>
            <a:endParaRPr lang="en-US" dirty="0"/>
          </a:p>
          <a:p>
            <a:r>
              <a:rPr lang="en-US" dirty="0"/>
              <a:t>All of these can be mitigated by staying active and participating in exercise that focuses on them</a:t>
            </a:r>
          </a:p>
        </p:txBody>
      </p:sp>
      <p:sp>
        <p:nvSpPr>
          <p:cNvPr id="4" name="Slide Number Placeholder 3"/>
          <p:cNvSpPr>
            <a:spLocks noGrp="1"/>
          </p:cNvSpPr>
          <p:nvPr>
            <p:ph type="sldNum" sz="quarter" idx="10"/>
          </p:nvPr>
        </p:nvSpPr>
        <p:spPr/>
        <p:txBody>
          <a:bodyPr/>
          <a:lstStyle/>
          <a:p>
            <a:fld id="{C4CCF5F2-8138-458A-AEAB-02AD2467439E}" type="slidenum">
              <a:rPr lang="en-US" smtClean="0"/>
              <a:t>4</a:t>
            </a:fld>
            <a:endParaRPr lang="en-US"/>
          </a:p>
        </p:txBody>
      </p:sp>
    </p:spTree>
    <p:extLst>
      <p:ext uri="{BB962C8B-B14F-4D97-AF65-F5344CB8AC3E}">
        <p14:creationId xmlns:p14="http://schemas.microsoft.com/office/powerpoint/2010/main" val="311003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main activities associate with falls – WALKING is primary one note that very limited sport activity or during exercise, others important to consider stairs, rising from furniture</a:t>
            </a:r>
          </a:p>
        </p:txBody>
      </p:sp>
      <p:sp>
        <p:nvSpPr>
          <p:cNvPr id="4" name="Slide Number Placeholder 3"/>
          <p:cNvSpPr>
            <a:spLocks noGrp="1"/>
          </p:cNvSpPr>
          <p:nvPr>
            <p:ph type="sldNum" sz="quarter" idx="10"/>
          </p:nvPr>
        </p:nvSpPr>
        <p:spPr/>
        <p:txBody>
          <a:bodyPr/>
          <a:lstStyle/>
          <a:p>
            <a:fld id="{C4CCF5F2-8138-458A-AEAB-02AD2467439E}" type="slidenum">
              <a:rPr lang="en-US" smtClean="0"/>
              <a:t>5</a:t>
            </a:fld>
            <a:endParaRPr lang="en-US"/>
          </a:p>
        </p:txBody>
      </p:sp>
    </p:spTree>
    <p:extLst>
      <p:ext uri="{BB962C8B-B14F-4D97-AF65-F5344CB8AC3E}">
        <p14:creationId xmlns:p14="http://schemas.microsoft.com/office/powerpoint/2010/main" val="41359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prevent falls, exercise is one of the top ones we know helps also identifying risks around you and take action to decrease them</a:t>
            </a:r>
          </a:p>
          <a:p>
            <a:endParaRPr lang="en-US" dirty="0"/>
          </a:p>
          <a:p>
            <a:r>
              <a:rPr lang="en-US" dirty="0"/>
              <a:t>If concerned about falls, get an assessment, a physiotherapist is an expert in identifying balance strength and mobility </a:t>
            </a:r>
          </a:p>
          <a:p>
            <a:endParaRPr lang="en-US" dirty="0"/>
          </a:p>
          <a:p>
            <a:r>
              <a:rPr lang="en-US" dirty="0"/>
              <a:t>Use resources… caregivers need information and support.. Why we are here tonight, to share some of the experiences we heard in our study and to generate discussion about the needs of caregivers in relation to falls and fall prevention. </a:t>
            </a:r>
          </a:p>
        </p:txBody>
      </p:sp>
      <p:sp>
        <p:nvSpPr>
          <p:cNvPr id="4" name="Slide Number Placeholder 3"/>
          <p:cNvSpPr>
            <a:spLocks noGrp="1"/>
          </p:cNvSpPr>
          <p:nvPr>
            <p:ph type="sldNum" sz="quarter" idx="10"/>
          </p:nvPr>
        </p:nvSpPr>
        <p:spPr/>
        <p:txBody>
          <a:bodyPr/>
          <a:lstStyle/>
          <a:p>
            <a:fld id="{C4CCF5F2-8138-458A-AEAB-02AD2467439E}" type="slidenum">
              <a:rPr lang="en-US" smtClean="0"/>
              <a:t>6</a:t>
            </a:fld>
            <a:endParaRPr lang="en-US"/>
          </a:p>
        </p:txBody>
      </p:sp>
    </p:spTree>
    <p:extLst>
      <p:ext uri="{BB962C8B-B14F-4D97-AF65-F5344CB8AC3E}">
        <p14:creationId xmlns:p14="http://schemas.microsoft.com/office/powerpoint/2010/main" val="158235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C8A9E-57B3-4A27-B0E8-5A0A874B1FBC}" type="slidenum">
              <a:rPr lang="en-GB" smtClean="0"/>
              <a:t>7</a:t>
            </a:fld>
            <a:endParaRPr lang="en-GB"/>
          </a:p>
        </p:txBody>
      </p:sp>
    </p:spTree>
    <p:extLst>
      <p:ext uri="{BB962C8B-B14F-4D97-AF65-F5344CB8AC3E}">
        <p14:creationId xmlns:p14="http://schemas.microsoft.com/office/powerpoint/2010/main" val="3572705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Calibri" panose="020F0502020204030204" pitchFamily="34" charset="0"/>
            </a:endParaRPr>
          </a:p>
          <a:p>
            <a:endParaRPr lang="en-GB" sz="1800" b="0" i="0" u="none" strike="noStrike" baseline="0" dirty="0">
              <a:solidFill>
                <a:srgbClr val="000000"/>
              </a:solidFill>
              <a:latin typeface="Calibri" panose="020F0502020204030204" pitchFamily="34" charset="0"/>
            </a:endParaRPr>
          </a:p>
          <a:p>
            <a:endParaRPr lang="en-GB"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9EC8A9E-57B3-4A27-B0E8-5A0A874B1FBC}" type="slidenum">
              <a:rPr lang="en-GB" smtClean="0"/>
              <a:t>8</a:t>
            </a:fld>
            <a:endParaRPr lang="en-GB"/>
          </a:p>
        </p:txBody>
      </p:sp>
    </p:spTree>
    <p:extLst>
      <p:ext uri="{BB962C8B-B14F-4D97-AF65-F5344CB8AC3E}">
        <p14:creationId xmlns:p14="http://schemas.microsoft.com/office/powerpoint/2010/main" val="6638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9EC8A9E-57B3-4A27-B0E8-5A0A874B1FBC}" type="slidenum">
              <a:rPr lang="en-GB" smtClean="0"/>
              <a:t>10</a:t>
            </a:fld>
            <a:endParaRPr lang="en-GB"/>
          </a:p>
        </p:txBody>
      </p:sp>
    </p:spTree>
    <p:extLst>
      <p:ext uri="{BB962C8B-B14F-4D97-AF65-F5344CB8AC3E}">
        <p14:creationId xmlns:p14="http://schemas.microsoft.com/office/powerpoint/2010/main" val="60359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9EC8A9E-57B3-4A27-B0E8-5A0A874B1FBC}" type="slidenum">
              <a:rPr lang="en-GB" smtClean="0"/>
              <a:t>11</a:t>
            </a:fld>
            <a:endParaRPr lang="en-GB"/>
          </a:p>
        </p:txBody>
      </p:sp>
    </p:spTree>
    <p:extLst>
      <p:ext uri="{BB962C8B-B14F-4D97-AF65-F5344CB8AC3E}">
        <p14:creationId xmlns:p14="http://schemas.microsoft.com/office/powerpoint/2010/main" val="351970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AAD979-B925-4776-B2E8-3948A1633473}" type="datetimeFigureOut">
              <a:rPr lang="en-GB" smtClean="0"/>
              <a:t>07/12/2022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3175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AAD979-B925-4776-B2E8-3948A1633473}" type="datetimeFigureOut">
              <a:rPr lang="en-GB" smtClean="0"/>
              <a:t>07/12/2022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177614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AAD979-B925-4776-B2E8-3948A1633473}" type="datetimeFigureOut">
              <a:rPr lang="en-GB" smtClean="0"/>
              <a:t>07/12/2022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420121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AAD979-B925-4776-B2E8-3948A1633473}" type="datetimeFigureOut">
              <a:rPr lang="en-GB" smtClean="0"/>
              <a:t>07/12/2022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154624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AAD979-B925-4776-B2E8-3948A1633473}" type="datetimeFigureOut">
              <a:rPr lang="en-GB" smtClean="0"/>
              <a:t>07/12/2022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157560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AAD979-B925-4776-B2E8-3948A1633473}" type="datetimeFigureOut">
              <a:rPr lang="en-GB" smtClean="0"/>
              <a:t>07/12/2022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259651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AAD979-B925-4776-B2E8-3948A1633473}" type="datetimeFigureOut">
              <a:rPr lang="en-GB" smtClean="0"/>
              <a:t>07/12/2022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289701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AD979-B925-4776-B2E8-3948A1633473}" type="datetimeFigureOut">
              <a:rPr lang="en-GB" smtClean="0"/>
              <a:t>07/12/2022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404034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AD979-B925-4776-B2E8-3948A1633473}" type="datetimeFigureOut">
              <a:rPr lang="en-GB" smtClean="0"/>
              <a:t>07/12/2022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264825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AD979-B925-4776-B2E8-3948A1633473}" type="datetimeFigureOut">
              <a:rPr lang="en-GB" smtClean="0"/>
              <a:t>07/12/2022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347144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AAD979-B925-4776-B2E8-3948A1633473}" type="datetimeFigureOut">
              <a:rPr lang="en-GB" smtClean="0"/>
              <a:t>07/12/2022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F06875-5F7A-4D67-923A-46E44D2FE1B0}" type="slidenum">
              <a:rPr lang="en-GB" smtClean="0"/>
              <a:t>‹#›</a:t>
            </a:fld>
            <a:endParaRPr lang="en-GB"/>
          </a:p>
        </p:txBody>
      </p:sp>
    </p:spTree>
    <p:extLst>
      <p:ext uri="{BB962C8B-B14F-4D97-AF65-F5344CB8AC3E}">
        <p14:creationId xmlns:p14="http://schemas.microsoft.com/office/powerpoint/2010/main" val="371453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AD979-B925-4776-B2E8-3948A1633473}" type="datetimeFigureOut">
              <a:rPr lang="en-GB" smtClean="0"/>
              <a:t>07/12/2022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06875-5F7A-4D67-923A-46E44D2FE1B0}" type="slidenum">
              <a:rPr lang="en-GB" smtClean="0"/>
              <a:t>‹#›</a:t>
            </a:fld>
            <a:endParaRPr lang="en-GB"/>
          </a:p>
        </p:txBody>
      </p:sp>
    </p:spTree>
    <p:extLst>
      <p:ext uri="{BB962C8B-B14F-4D97-AF65-F5344CB8AC3E}">
        <p14:creationId xmlns:p14="http://schemas.microsoft.com/office/powerpoint/2010/main" val="296848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548235"/>
            </a:gs>
            <a:gs pos="58000">
              <a:srgbClr val="D4D5D5"/>
            </a:gs>
          </a:gsLst>
          <a:lin ang="5400000" scaled="1"/>
        </a:gra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B9D0317-F98C-7013-A4C6-F38D3C7BF6F1}"/>
              </a:ext>
            </a:extLst>
          </p:cNvPr>
          <p:cNvSpPr/>
          <p:nvPr/>
        </p:nvSpPr>
        <p:spPr>
          <a:xfrm>
            <a:off x="1765005" y="4189228"/>
            <a:ext cx="5667153" cy="1137684"/>
          </a:xfrm>
          <a:prstGeom prst="roundRect">
            <a:avLst/>
          </a:prstGeom>
          <a:solidFill>
            <a:schemeClr val="accent6">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Text&#10;&#10;Description automatically generated">
            <a:extLst>
              <a:ext uri="{FF2B5EF4-FFF2-40B4-BE49-F238E27FC236}">
                <a16:creationId xmlns:a16="http://schemas.microsoft.com/office/drawing/2014/main" id="{0AAD65D4-080C-21D9-223E-7723AAAE7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274" y="354171"/>
            <a:ext cx="4155452" cy="932369"/>
          </a:xfrm>
          <a:prstGeom prst="rect">
            <a:avLst/>
          </a:prstGeom>
        </p:spPr>
      </p:pic>
      <p:sp>
        <p:nvSpPr>
          <p:cNvPr id="15" name="TextBox 14">
            <a:extLst>
              <a:ext uri="{FF2B5EF4-FFF2-40B4-BE49-F238E27FC236}">
                <a16:creationId xmlns:a16="http://schemas.microsoft.com/office/drawing/2014/main" id="{D6E722E7-1D39-7131-FED3-199B6023B931}"/>
              </a:ext>
            </a:extLst>
          </p:cNvPr>
          <p:cNvSpPr txBox="1"/>
          <p:nvPr/>
        </p:nvSpPr>
        <p:spPr>
          <a:xfrm>
            <a:off x="1591087" y="2105561"/>
            <a:ext cx="5961825" cy="1323439"/>
          </a:xfrm>
          <a:prstGeom prst="rect">
            <a:avLst/>
          </a:prstGeom>
          <a:noFill/>
        </p:spPr>
        <p:txBody>
          <a:bodyPr wrap="none" rtlCol="0">
            <a:spAutoFit/>
          </a:bodyPr>
          <a:lstStyle/>
          <a:p>
            <a:r>
              <a:rPr lang="en-GB" sz="4000" dirty="0">
                <a:solidFill>
                  <a:schemeClr val="accent6">
                    <a:lumMod val="50000"/>
                  </a:schemeClr>
                </a:solidFill>
                <a:latin typeface="Trebuchet MS" panose="020B0603020202020204" pitchFamily="34" charset="0"/>
              </a:rPr>
              <a:t>Dementia and Fall Risk:</a:t>
            </a:r>
          </a:p>
          <a:p>
            <a:r>
              <a:rPr lang="en-GB" sz="4000" dirty="0">
                <a:solidFill>
                  <a:schemeClr val="accent6">
                    <a:lumMod val="50000"/>
                  </a:schemeClr>
                </a:solidFill>
                <a:latin typeface="Trebuchet MS" panose="020B0603020202020204" pitchFamily="34" charset="0"/>
              </a:rPr>
              <a:t>A Caregiver’s Perspective</a:t>
            </a:r>
          </a:p>
        </p:txBody>
      </p:sp>
      <p:sp>
        <p:nvSpPr>
          <p:cNvPr id="16" name="TextBox 15">
            <a:extLst>
              <a:ext uri="{FF2B5EF4-FFF2-40B4-BE49-F238E27FC236}">
                <a16:creationId xmlns:a16="http://schemas.microsoft.com/office/drawing/2014/main" id="{557C7F07-DB77-E87F-F1C6-D24C3122A362}"/>
              </a:ext>
            </a:extLst>
          </p:cNvPr>
          <p:cNvSpPr txBox="1"/>
          <p:nvPr/>
        </p:nvSpPr>
        <p:spPr>
          <a:xfrm>
            <a:off x="1084538" y="4374186"/>
            <a:ext cx="6974922" cy="830997"/>
          </a:xfrm>
          <a:prstGeom prst="rect">
            <a:avLst/>
          </a:prstGeom>
          <a:noFill/>
        </p:spPr>
        <p:txBody>
          <a:bodyPr wrap="square" rtlCol="0">
            <a:spAutoFit/>
          </a:bodyPr>
          <a:lstStyle/>
          <a:p>
            <a:pPr algn="ctr"/>
            <a:r>
              <a:rPr lang="en-GB" sz="2400" dirty="0">
                <a:solidFill>
                  <a:schemeClr val="accent6">
                    <a:lumMod val="50000"/>
                  </a:schemeClr>
                </a:solidFill>
                <a:latin typeface="Trebuchet MS" panose="020B0603020202020204" pitchFamily="34" charset="0"/>
              </a:rPr>
              <a:t>Thank you for joining us this evening.</a:t>
            </a:r>
          </a:p>
          <a:p>
            <a:pPr algn="ctr"/>
            <a:r>
              <a:rPr lang="en-GB" sz="2400" dirty="0">
                <a:solidFill>
                  <a:schemeClr val="accent6">
                    <a:lumMod val="50000"/>
                  </a:schemeClr>
                </a:solidFill>
                <a:latin typeface="Trebuchet MS" panose="020B0603020202020204" pitchFamily="34" charset="0"/>
              </a:rPr>
              <a:t>We will be starting soon.</a:t>
            </a:r>
          </a:p>
        </p:txBody>
      </p:sp>
      <p:sp>
        <p:nvSpPr>
          <p:cNvPr id="17" name="TextBox 16">
            <a:extLst>
              <a:ext uri="{FF2B5EF4-FFF2-40B4-BE49-F238E27FC236}">
                <a16:creationId xmlns:a16="http://schemas.microsoft.com/office/drawing/2014/main" id="{A4BC9BDC-9CAF-83BF-BFA1-9A7320F2FC20}"/>
              </a:ext>
            </a:extLst>
          </p:cNvPr>
          <p:cNvSpPr txBox="1"/>
          <p:nvPr/>
        </p:nvSpPr>
        <p:spPr>
          <a:xfrm>
            <a:off x="500179" y="6150369"/>
            <a:ext cx="8143640" cy="523220"/>
          </a:xfrm>
          <a:prstGeom prst="rect">
            <a:avLst/>
          </a:prstGeom>
          <a:noFill/>
        </p:spPr>
        <p:txBody>
          <a:bodyPr wrap="none" rtlCol="0">
            <a:spAutoFit/>
          </a:bodyPr>
          <a:lstStyle/>
          <a:p>
            <a:pPr algn="ctr"/>
            <a:r>
              <a:rPr lang="en-GB" sz="1400" dirty="0">
                <a:solidFill>
                  <a:schemeClr val="accent6">
                    <a:lumMod val="50000"/>
                  </a:schemeClr>
                </a:solidFill>
                <a:latin typeface="Trebuchet MS" panose="020B0603020202020204" pitchFamily="34" charset="0"/>
              </a:rPr>
              <a:t>If you experience any technical problems during the webinar, please notify us in the chat or email </a:t>
            </a:r>
          </a:p>
          <a:p>
            <a:pPr algn="ctr"/>
            <a:r>
              <a:rPr lang="en-GB" sz="1400" dirty="0">
                <a:solidFill>
                  <a:schemeClr val="accent6">
                    <a:lumMod val="50000"/>
                  </a:schemeClr>
                </a:solidFill>
                <a:latin typeface="Trebuchet MS" panose="020B0603020202020204" pitchFamily="34" charset="0"/>
              </a:rPr>
              <a:t>Joy.Richards@usask.ca</a:t>
            </a:r>
          </a:p>
        </p:txBody>
      </p:sp>
    </p:spTree>
    <p:extLst>
      <p:ext uri="{BB962C8B-B14F-4D97-AF65-F5344CB8AC3E}">
        <p14:creationId xmlns:p14="http://schemas.microsoft.com/office/powerpoint/2010/main" val="222432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862241"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Scoping Review</a:t>
            </a:r>
          </a:p>
        </p:txBody>
      </p:sp>
      <p:pic>
        <p:nvPicPr>
          <p:cNvPr id="4" name="Picture 3" descr="Text&#10;&#10;Description automatically generated">
            <a:extLst>
              <a:ext uri="{FF2B5EF4-FFF2-40B4-BE49-F238E27FC236}">
                <a16:creationId xmlns:a16="http://schemas.microsoft.com/office/drawing/2014/main" id="{0DC08FE1-9F70-8B19-BC57-9929F5F73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6" name="TextBox 5">
            <a:extLst>
              <a:ext uri="{FF2B5EF4-FFF2-40B4-BE49-F238E27FC236}">
                <a16:creationId xmlns:a16="http://schemas.microsoft.com/office/drawing/2014/main" id="{987F13B6-1EA4-525F-C0BD-987FD23F0EAD}"/>
              </a:ext>
            </a:extLst>
          </p:cNvPr>
          <p:cNvSpPr txBox="1"/>
          <p:nvPr/>
        </p:nvSpPr>
        <p:spPr>
          <a:xfrm>
            <a:off x="495674" y="1258371"/>
            <a:ext cx="7500010" cy="1446550"/>
          </a:xfrm>
          <a:prstGeom prst="rect">
            <a:avLst/>
          </a:prstGeom>
          <a:noFill/>
        </p:spPr>
        <p:txBody>
          <a:bodyPr wrap="square" rtlCol="0">
            <a:spAutoFit/>
          </a:bodyPr>
          <a:lstStyle/>
          <a:p>
            <a:r>
              <a:rPr lang="en-GB" sz="2000" b="1" i="0" u="sng" strike="noStrike" baseline="0" dirty="0">
                <a:solidFill>
                  <a:srgbClr val="000000"/>
                </a:solidFill>
                <a:latin typeface="Trebuchet MS" panose="020B0603020202020204" pitchFamily="34" charset="0"/>
              </a:rPr>
              <a:t>Purpose</a:t>
            </a:r>
          </a:p>
          <a:p>
            <a:endParaRPr lang="en-GB" sz="800" b="1" i="0" u="sng" strike="noStrike" baseline="0" dirty="0">
              <a:solidFill>
                <a:srgbClr val="000000"/>
              </a:solidFill>
              <a:latin typeface="Trebuchet MS" panose="020B0603020202020204" pitchFamily="34" charset="0"/>
            </a:endParaRPr>
          </a:p>
          <a:p>
            <a:r>
              <a:rPr lang="en-GB" sz="2000" dirty="0">
                <a:solidFill>
                  <a:srgbClr val="000000"/>
                </a:solidFill>
                <a:latin typeface="Trebuchet MS" panose="020B0603020202020204" pitchFamily="34" charset="0"/>
              </a:rPr>
              <a:t>T</a:t>
            </a:r>
            <a:r>
              <a:rPr lang="en-GB" sz="2000" b="0" i="0" u="none" strike="noStrike" baseline="0" dirty="0">
                <a:solidFill>
                  <a:srgbClr val="000000"/>
                </a:solidFill>
                <a:latin typeface="Trebuchet MS" panose="020B0603020202020204" pitchFamily="34" charset="0"/>
              </a:rPr>
              <a:t>o identify and summarise recent research, practice guidelines and grey literature which have considered fall risk screening and assessment for PLWD.</a:t>
            </a:r>
            <a:endParaRPr lang="en-GB" sz="2000" dirty="0">
              <a:latin typeface="Trebuchet MS" panose="020B0603020202020204" pitchFamily="34" charset="0"/>
            </a:endParaRPr>
          </a:p>
        </p:txBody>
      </p:sp>
      <p:sp>
        <p:nvSpPr>
          <p:cNvPr id="7" name="TextBox 6">
            <a:extLst>
              <a:ext uri="{FF2B5EF4-FFF2-40B4-BE49-F238E27FC236}">
                <a16:creationId xmlns:a16="http://schemas.microsoft.com/office/drawing/2014/main" id="{D3F67021-FFAE-5AB7-728A-C756B1489B2A}"/>
              </a:ext>
            </a:extLst>
          </p:cNvPr>
          <p:cNvSpPr txBox="1"/>
          <p:nvPr/>
        </p:nvSpPr>
        <p:spPr>
          <a:xfrm>
            <a:off x="495674" y="2866512"/>
            <a:ext cx="8152652" cy="1138773"/>
          </a:xfrm>
          <a:prstGeom prst="rect">
            <a:avLst/>
          </a:prstGeom>
          <a:noFill/>
        </p:spPr>
        <p:txBody>
          <a:bodyPr wrap="square" rtlCol="0">
            <a:spAutoFit/>
          </a:bodyPr>
          <a:lstStyle/>
          <a:p>
            <a:r>
              <a:rPr lang="en-GB" sz="2000" b="1" i="0" u="sng" strike="noStrike" baseline="0" dirty="0">
                <a:solidFill>
                  <a:srgbClr val="000000"/>
                </a:solidFill>
                <a:latin typeface="Trebuchet MS" panose="020B0603020202020204" pitchFamily="34" charset="0"/>
              </a:rPr>
              <a:t>Methodology</a:t>
            </a:r>
          </a:p>
          <a:p>
            <a:endParaRPr lang="en-GB" sz="800" b="1" i="0" u="sng" strike="noStrike" baseline="0" dirty="0">
              <a:solidFill>
                <a:srgbClr val="000000"/>
              </a:solidFill>
              <a:latin typeface="Trebuchet MS" panose="020B0603020202020204" pitchFamily="34" charset="0"/>
            </a:endParaRPr>
          </a:p>
          <a:p>
            <a:r>
              <a:rPr lang="en-GB" sz="2000" dirty="0">
                <a:solidFill>
                  <a:srgbClr val="000000"/>
                </a:solidFill>
                <a:latin typeface="Trebuchet MS" panose="020B0603020202020204" pitchFamily="34" charset="0"/>
              </a:rPr>
              <a:t>Extensive search of s</a:t>
            </a:r>
            <a:r>
              <a:rPr lang="en-GB" sz="2000" b="0" i="0" u="none" strike="noStrike" baseline="0" dirty="0">
                <a:solidFill>
                  <a:srgbClr val="000000"/>
                </a:solidFill>
                <a:latin typeface="Trebuchet MS" panose="020B0603020202020204" pitchFamily="34" charset="0"/>
              </a:rPr>
              <a:t>ix electronic medical databases, grey literature and online sources. </a:t>
            </a:r>
          </a:p>
        </p:txBody>
      </p:sp>
      <p:sp>
        <p:nvSpPr>
          <p:cNvPr id="13" name="AutoShape 2">
            <a:extLst>
              <a:ext uri="{FF2B5EF4-FFF2-40B4-BE49-F238E27FC236}">
                <a16:creationId xmlns:a16="http://schemas.microsoft.com/office/drawing/2014/main" id="{FC7DE79A-80C7-1BC1-0CD5-C733394E46E7}"/>
              </a:ext>
            </a:extLst>
          </p:cNvPr>
          <p:cNvSpPr>
            <a:spLocks noChangeAspect="1" noChangeArrowheads="1"/>
          </p:cNvSpPr>
          <p:nvPr/>
        </p:nvSpPr>
        <p:spPr bwMode="auto">
          <a:xfrm>
            <a:off x="-1448937" y="3549556"/>
            <a:ext cx="653954" cy="6539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71AA6A9A-1551-73BE-1A80-23E8BF7C9DCE}"/>
              </a:ext>
            </a:extLst>
          </p:cNvPr>
          <p:cNvPicPr>
            <a:picLocks noChangeAspect="1"/>
          </p:cNvPicPr>
          <p:nvPr/>
        </p:nvPicPr>
        <p:blipFill>
          <a:blip r:embed="rId4"/>
          <a:stretch>
            <a:fillRect/>
          </a:stretch>
        </p:blipFill>
        <p:spPr>
          <a:xfrm>
            <a:off x="6561767" y="4424228"/>
            <a:ext cx="1585076" cy="2266101"/>
          </a:xfrm>
          <a:prstGeom prst="rect">
            <a:avLst/>
          </a:prstGeom>
          <a:ln>
            <a:solidFill>
              <a:schemeClr val="accent5">
                <a:lumMod val="50000"/>
              </a:schemeClr>
            </a:solidFill>
          </a:ln>
        </p:spPr>
      </p:pic>
      <p:pic>
        <p:nvPicPr>
          <p:cNvPr id="17" name="Picture 16">
            <a:extLst>
              <a:ext uri="{FF2B5EF4-FFF2-40B4-BE49-F238E27FC236}">
                <a16:creationId xmlns:a16="http://schemas.microsoft.com/office/drawing/2014/main" id="{9FCEB2AF-3DA1-B253-12DA-E2E68021C626}"/>
              </a:ext>
            </a:extLst>
          </p:cNvPr>
          <p:cNvPicPr>
            <a:picLocks noChangeAspect="1"/>
          </p:cNvPicPr>
          <p:nvPr/>
        </p:nvPicPr>
        <p:blipFill>
          <a:blip r:embed="rId5"/>
          <a:stretch>
            <a:fillRect/>
          </a:stretch>
        </p:blipFill>
        <p:spPr>
          <a:xfrm>
            <a:off x="842452" y="4424228"/>
            <a:ext cx="1739781" cy="2266101"/>
          </a:xfrm>
          <a:prstGeom prst="rect">
            <a:avLst/>
          </a:prstGeom>
          <a:ln>
            <a:solidFill>
              <a:schemeClr val="accent5">
                <a:lumMod val="50000"/>
              </a:schemeClr>
            </a:solidFill>
          </a:ln>
        </p:spPr>
      </p:pic>
      <p:pic>
        <p:nvPicPr>
          <p:cNvPr id="25" name="Picture 24">
            <a:extLst>
              <a:ext uri="{FF2B5EF4-FFF2-40B4-BE49-F238E27FC236}">
                <a16:creationId xmlns:a16="http://schemas.microsoft.com/office/drawing/2014/main" id="{6DEB77A1-7D9E-5D6E-2798-43F6F9E33539}"/>
              </a:ext>
            </a:extLst>
          </p:cNvPr>
          <p:cNvPicPr>
            <a:picLocks noChangeAspect="1"/>
          </p:cNvPicPr>
          <p:nvPr/>
        </p:nvPicPr>
        <p:blipFill>
          <a:blip r:embed="rId6"/>
          <a:stretch>
            <a:fillRect/>
          </a:stretch>
        </p:blipFill>
        <p:spPr>
          <a:xfrm>
            <a:off x="3592288" y="4166877"/>
            <a:ext cx="1959424" cy="2523452"/>
          </a:xfrm>
          <a:prstGeom prst="rect">
            <a:avLst/>
          </a:prstGeom>
          <a:ln>
            <a:solidFill>
              <a:schemeClr val="accent5">
                <a:lumMod val="50000"/>
              </a:schemeClr>
            </a:solidFill>
          </a:ln>
        </p:spPr>
      </p:pic>
    </p:spTree>
    <p:extLst>
      <p:ext uri="{BB962C8B-B14F-4D97-AF65-F5344CB8AC3E}">
        <p14:creationId xmlns:p14="http://schemas.microsoft.com/office/powerpoint/2010/main" val="207477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C38A8E-BDEF-E42E-8363-B870351A73D7}"/>
              </a:ext>
            </a:extLst>
          </p:cNvPr>
          <p:cNvPicPr>
            <a:picLocks noChangeAspect="1"/>
          </p:cNvPicPr>
          <p:nvPr/>
        </p:nvPicPr>
        <p:blipFill>
          <a:blip r:embed="rId3"/>
          <a:stretch>
            <a:fillRect/>
          </a:stretch>
        </p:blipFill>
        <p:spPr>
          <a:xfrm>
            <a:off x="2615609" y="4743040"/>
            <a:ext cx="6413789" cy="1760790"/>
          </a:xfrm>
          <a:prstGeom prst="rect">
            <a:avLst/>
          </a:prstGeom>
        </p:spPr>
      </p:pic>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862241"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Scoping Review</a:t>
            </a:r>
          </a:p>
        </p:txBody>
      </p:sp>
      <p:pic>
        <p:nvPicPr>
          <p:cNvPr id="4" name="Picture 3" descr="Text&#10;&#10;Description automatically generated">
            <a:extLst>
              <a:ext uri="{FF2B5EF4-FFF2-40B4-BE49-F238E27FC236}">
                <a16:creationId xmlns:a16="http://schemas.microsoft.com/office/drawing/2014/main" id="{0DC08FE1-9F70-8B19-BC57-9929F5F73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12" name="Picture 11">
            <a:extLst>
              <a:ext uri="{FF2B5EF4-FFF2-40B4-BE49-F238E27FC236}">
                <a16:creationId xmlns:a16="http://schemas.microsoft.com/office/drawing/2014/main" id="{40E5FC1E-39DE-6899-700C-DF9E3C47AEC6}"/>
              </a:ext>
            </a:extLst>
          </p:cNvPr>
          <p:cNvPicPr>
            <a:picLocks noChangeAspect="1"/>
          </p:cNvPicPr>
          <p:nvPr/>
        </p:nvPicPr>
        <p:blipFill>
          <a:blip r:embed="rId5"/>
          <a:stretch>
            <a:fillRect/>
          </a:stretch>
        </p:blipFill>
        <p:spPr>
          <a:xfrm>
            <a:off x="114602" y="1258371"/>
            <a:ext cx="2363972" cy="5320389"/>
          </a:xfrm>
          <a:prstGeom prst="rect">
            <a:avLst/>
          </a:prstGeom>
          <a:ln>
            <a:solidFill>
              <a:schemeClr val="accent5">
                <a:lumMod val="50000"/>
              </a:schemeClr>
            </a:solidFill>
          </a:ln>
        </p:spPr>
      </p:pic>
      <p:sp>
        <p:nvSpPr>
          <p:cNvPr id="15" name="TextBox 14">
            <a:extLst>
              <a:ext uri="{FF2B5EF4-FFF2-40B4-BE49-F238E27FC236}">
                <a16:creationId xmlns:a16="http://schemas.microsoft.com/office/drawing/2014/main" id="{4C0B8D13-390F-15AF-105C-DA7BF69AD9D3}"/>
              </a:ext>
            </a:extLst>
          </p:cNvPr>
          <p:cNvSpPr txBox="1"/>
          <p:nvPr/>
        </p:nvSpPr>
        <p:spPr>
          <a:xfrm>
            <a:off x="2699091" y="4749504"/>
            <a:ext cx="6330307" cy="1754326"/>
          </a:xfrm>
          <a:prstGeom prst="rect">
            <a:avLst/>
          </a:prstGeom>
          <a:noFill/>
        </p:spPr>
        <p:txBody>
          <a:bodyPr wrap="square" rtlCol="0">
            <a:spAutoFit/>
          </a:bodyPr>
          <a:lstStyle/>
          <a:p>
            <a:r>
              <a:rPr lang="en-GB" sz="2000" dirty="0">
                <a:solidFill>
                  <a:srgbClr val="000000"/>
                </a:solidFill>
                <a:latin typeface="Calibri" panose="020F0502020204030204" pitchFamily="34" charset="0"/>
              </a:rPr>
              <a:t>I</a:t>
            </a:r>
            <a:r>
              <a:rPr lang="en-GB" sz="2000" b="0" i="0" u="none" strike="noStrike" baseline="0" dirty="0">
                <a:solidFill>
                  <a:srgbClr val="000000"/>
                </a:solidFill>
                <a:latin typeface="Calibri" panose="020F0502020204030204" pitchFamily="34" charset="0"/>
              </a:rPr>
              <a:t>f they are to be successful, fall prevention interventions must be built on a solid foundation of knowledge regarding the individual needs of the PLWD.</a:t>
            </a:r>
          </a:p>
          <a:p>
            <a:endParaRPr lang="en-GB" sz="800" b="0" i="0" u="none" strike="noStrike" baseline="0" dirty="0">
              <a:solidFill>
                <a:srgbClr val="000000"/>
              </a:solidFill>
              <a:latin typeface="Calibri" panose="020F0502020204030204" pitchFamily="34" charset="0"/>
            </a:endParaRPr>
          </a:p>
          <a:p>
            <a:r>
              <a:rPr lang="en-GB" sz="2000" dirty="0">
                <a:solidFill>
                  <a:srgbClr val="000000"/>
                </a:solidFill>
                <a:latin typeface="Calibri" panose="020F0502020204030204" pitchFamily="34" charset="0"/>
              </a:rPr>
              <a:t>This</a:t>
            </a:r>
            <a:r>
              <a:rPr lang="en-GB" sz="2000" b="0" i="0" u="none" strike="noStrike" baseline="0" dirty="0">
                <a:solidFill>
                  <a:srgbClr val="000000"/>
                </a:solidFill>
                <a:latin typeface="Calibri" panose="020F0502020204030204" pitchFamily="34" charset="0"/>
              </a:rPr>
              <a:t> can only be achieved if appropriate fall risk</a:t>
            </a:r>
            <a:r>
              <a:rPr lang="en-GB" sz="2000" b="0" i="0" u="none" strike="noStrike" dirty="0">
                <a:solidFill>
                  <a:srgbClr val="000000"/>
                </a:solidFill>
                <a:latin typeface="Calibri" panose="020F0502020204030204" pitchFamily="34" charset="0"/>
              </a:rPr>
              <a:t> </a:t>
            </a:r>
            <a:r>
              <a:rPr lang="en-GB" sz="2000" b="0" i="0" u="none" strike="noStrike" baseline="0" dirty="0">
                <a:solidFill>
                  <a:srgbClr val="000000"/>
                </a:solidFill>
                <a:latin typeface="Calibri" panose="020F0502020204030204" pitchFamily="34" charset="0"/>
              </a:rPr>
              <a:t>assessment methods are identified and utilized.</a:t>
            </a:r>
            <a:endParaRPr lang="en-GB" sz="2000" dirty="0"/>
          </a:p>
        </p:txBody>
      </p:sp>
      <p:sp>
        <p:nvSpPr>
          <p:cNvPr id="17" name="TextBox 16">
            <a:extLst>
              <a:ext uri="{FF2B5EF4-FFF2-40B4-BE49-F238E27FC236}">
                <a16:creationId xmlns:a16="http://schemas.microsoft.com/office/drawing/2014/main" id="{AA6F7151-ACD7-70FC-CABE-FBD6DFB43FF9}"/>
              </a:ext>
            </a:extLst>
          </p:cNvPr>
          <p:cNvSpPr txBox="1"/>
          <p:nvPr/>
        </p:nvSpPr>
        <p:spPr>
          <a:xfrm>
            <a:off x="2699091" y="1591771"/>
            <a:ext cx="6257067" cy="707886"/>
          </a:xfrm>
          <a:prstGeom prst="rect">
            <a:avLst/>
          </a:prstGeom>
          <a:noFill/>
        </p:spPr>
        <p:txBody>
          <a:bodyPr wrap="square" rtlCol="0">
            <a:spAutoFit/>
          </a:bodyPr>
          <a:lstStyle/>
          <a:p>
            <a:pPr marL="285750" indent="-285750">
              <a:buFont typeface="Wingdings" panose="05000000000000000000" pitchFamily="2" charset="2"/>
              <a:buChar char="Ø"/>
            </a:pPr>
            <a:r>
              <a:rPr lang="en-GB" sz="2000" i="0" u="none" strike="noStrike" baseline="0" dirty="0">
                <a:latin typeface="Trebuchet MS" panose="020B0603020202020204" pitchFamily="34" charset="0"/>
              </a:rPr>
              <a:t>Not all fall risk screening and assessment tools may be suitable for use with PLWD.</a:t>
            </a:r>
            <a:endParaRPr lang="en-GB" sz="2000" dirty="0">
              <a:latin typeface="Trebuchet MS" panose="020B0603020202020204" pitchFamily="34" charset="0"/>
            </a:endParaRPr>
          </a:p>
        </p:txBody>
      </p:sp>
      <p:sp>
        <p:nvSpPr>
          <p:cNvPr id="18" name="TextBox 17">
            <a:extLst>
              <a:ext uri="{FF2B5EF4-FFF2-40B4-BE49-F238E27FC236}">
                <a16:creationId xmlns:a16="http://schemas.microsoft.com/office/drawing/2014/main" id="{BA8EDFCA-92BC-F84F-3F3E-82DB03624654}"/>
              </a:ext>
            </a:extLst>
          </p:cNvPr>
          <p:cNvSpPr txBox="1"/>
          <p:nvPr/>
        </p:nvSpPr>
        <p:spPr>
          <a:xfrm>
            <a:off x="2699091" y="2798073"/>
            <a:ext cx="5799397" cy="1446550"/>
          </a:xfrm>
          <a:prstGeom prst="rect">
            <a:avLst/>
          </a:prstGeom>
          <a:noFill/>
        </p:spPr>
        <p:txBody>
          <a:bodyPr wrap="square" rtlCol="0">
            <a:spAutoFit/>
          </a:bodyPr>
          <a:lstStyle/>
          <a:p>
            <a:pPr marL="285750" indent="-285750">
              <a:buFont typeface="Wingdings" panose="05000000000000000000" pitchFamily="2" charset="2"/>
              <a:buChar char="ü"/>
            </a:pPr>
            <a:r>
              <a:rPr lang="en-GB" sz="2000" dirty="0">
                <a:solidFill>
                  <a:srgbClr val="000000"/>
                </a:solidFill>
                <a:latin typeface="Trebuchet MS" panose="020B0603020202020204" pitchFamily="34" charset="0"/>
              </a:rPr>
              <a:t>The most meaningful fall risk assessments for PLWD are those which </a:t>
            </a:r>
            <a:r>
              <a:rPr lang="en-GB" sz="2000" b="0" i="0" u="none" strike="noStrike" baseline="0" dirty="0">
                <a:solidFill>
                  <a:srgbClr val="000000"/>
                </a:solidFill>
                <a:latin typeface="Trebuchet MS" panose="020B0603020202020204" pitchFamily="34" charset="0"/>
              </a:rPr>
              <a:t>include:</a:t>
            </a:r>
          </a:p>
          <a:p>
            <a:pPr marL="285750" indent="-285750">
              <a:buFont typeface="Wingdings" panose="05000000000000000000" pitchFamily="2" charset="2"/>
              <a:buChar char="ü"/>
            </a:pPr>
            <a:endParaRPr lang="en-GB" sz="800" b="0" i="0" u="none" strike="noStrike" baseline="0" dirty="0">
              <a:solidFill>
                <a:srgbClr val="000000"/>
              </a:solidFill>
              <a:latin typeface="Trebuchet MS" panose="020B0603020202020204" pitchFamily="34" charset="0"/>
            </a:endParaRPr>
          </a:p>
          <a:p>
            <a:pPr marL="800100" lvl="1" indent="-342900">
              <a:buFont typeface="Wingdings" panose="05000000000000000000" pitchFamily="2" charset="2"/>
              <a:buChar char="v"/>
            </a:pPr>
            <a:r>
              <a:rPr lang="en-GB" sz="2000" dirty="0">
                <a:solidFill>
                  <a:srgbClr val="000000"/>
                </a:solidFill>
                <a:latin typeface="Trebuchet MS" panose="020B0603020202020204" pitchFamily="34" charset="0"/>
              </a:rPr>
              <a:t>	</a:t>
            </a:r>
            <a:r>
              <a:rPr lang="en-GB" sz="2000" b="0" i="0" u="none" strike="noStrike" baseline="0" dirty="0">
                <a:solidFill>
                  <a:srgbClr val="000000"/>
                </a:solidFill>
                <a:latin typeface="Trebuchet MS" panose="020B0603020202020204" pitchFamily="34" charset="0"/>
              </a:rPr>
              <a:t> </a:t>
            </a:r>
            <a:r>
              <a:rPr lang="en-GB" sz="2000" b="0" i="1" u="none" strike="noStrike" baseline="0" dirty="0">
                <a:solidFill>
                  <a:srgbClr val="000000"/>
                </a:solidFill>
                <a:latin typeface="Trebuchet MS" panose="020B0603020202020204" pitchFamily="34" charset="0"/>
              </a:rPr>
              <a:t>Activities of Daily Living</a:t>
            </a:r>
          </a:p>
          <a:p>
            <a:pPr marL="800100" lvl="1" indent="-342900">
              <a:buFont typeface="Wingdings" panose="05000000000000000000" pitchFamily="2" charset="2"/>
              <a:buChar char="v"/>
            </a:pPr>
            <a:r>
              <a:rPr lang="en-GB" sz="2000" dirty="0">
                <a:solidFill>
                  <a:srgbClr val="000000"/>
                </a:solidFill>
                <a:latin typeface="Trebuchet MS" panose="020B0603020202020204" pitchFamily="34" charset="0"/>
              </a:rPr>
              <a:t>	 </a:t>
            </a:r>
            <a:r>
              <a:rPr lang="en-GB" sz="2000" i="1" dirty="0">
                <a:solidFill>
                  <a:srgbClr val="000000"/>
                </a:solidFill>
                <a:latin typeface="Trebuchet MS" panose="020B0603020202020204" pitchFamily="34" charset="0"/>
              </a:rPr>
              <a:t>Dual-Tasking</a:t>
            </a:r>
            <a:r>
              <a:rPr lang="en-GB" sz="2000" dirty="0">
                <a:solidFill>
                  <a:srgbClr val="000000"/>
                </a:solidFill>
                <a:latin typeface="Trebuchet MS" panose="020B0603020202020204" pitchFamily="34" charset="0"/>
              </a:rPr>
              <a:t> </a:t>
            </a:r>
            <a:endParaRPr lang="en-GB" sz="2000" b="0" i="0" u="none" strike="noStrike" baseline="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3710920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704313"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Questionnaire</a:t>
            </a:r>
          </a:p>
        </p:txBody>
      </p:sp>
      <p:pic>
        <p:nvPicPr>
          <p:cNvPr id="4" name="Picture 3" descr="Text&#10;&#10;Description automatically generated">
            <a:extLst>
              <a:ext uri="{FF2B5EF4-FFF2-40B4-BE49-F238E27FC236}">
                <a16:creationId xmlns:a16="http://schemas.microsoft.com/office/drawing/2014/main" id="{0DC08FE1-9F70-8B19-BC57-9929F5F73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5" name="TextBox 4">
            <a:extLst>
              <a:ext uri="{FF2B5EF4-FFF2-40B4-BE49-F238E27FC236}">
                <a16:creationId xmlns:a16="http://schemas.microsoft.com/office/drawing/2014/main" id="{7C759582-32F5-0FDA-1317-1C0D4343E694}"/>
              </a:ext>
            </a:extLst>
          </p:cNvPr>
          <p:cNvSpPr txBox="1"/>
          <p:nvPr/>
        </p:nvSpPr>
        <p:spPr>
          <a:xfrm>
            <a:off x="304800" y="1366897"/>
            <a:ext cx="3842410" cy="2062103"/>
          </a:xfrm>
          <a:prstGeom prst="rect">
            <a:avLst/>
          </a:prstGeom>
          <a:noFill/>
        </p:spPr>
        <p:txBody>
          <a:bodyPr wrap="square" rtlCol="0">
            <a:spAutoFit/>
          </a:bodyPr>
          <a:lstStyle/>
          <a:p>
            <a:r>
              <a:rPr lang="en-GB" sz="2000" b="1" i="0" u="sng" strike="noStrike" baseline="0" dirty="0">
                <a:solidFill>
                  <a:srgbClr val="000000"/>
                </a:solidFill>
                <a:latin typeface="Trebuchet MS" panose="020B0603020202020204" pitchFamily="34" charset="0"/>
              </a:rPr>
              <a:t>Purpose</a:t>
            </a:r>
          </a:p>
          <a:p>
            <a:endParaRPr lang="en-GB" sz="800" b="1" i="0" u="sng" strike="noStrike" baseline="0" dirty="0">
              <a:solidFill>
                <a:srgbClr val="000000"/>
              </a:solidFill>
              <a:latin typeface="Trebuchet MS" panose="020B0603020202020204" pitchFamily="34" charset="0"/>
            </a:endParaRPr>
          </a:p>
          <a:p>
            <a:r>
              <a:rPr lang="en-GB" sz="2000" dirty="0">
                <a:solidFill>
                  <a:srgbClr val="000000"/>
                </a:solidFill>
                <a:latin typeface="Trebuchet MS" panose="020B0603020202020204" pitchFamily="34" charset="0"/>
              </a:rPr>
              <a:t>T</a:t>
            </a:r>
            <a:r>
              <a:rPr lang="en-GB" sz="2000" b="0" i="0" u="none" strike="noStrike" baseline="0" dirty="0">
                <a:solidFill>
                  <a:srgbClr val="000000"/>
                </a:solidFill>
                <a:latin typeface="Trebuchet MS" panose="020B0603020202020204" pitchFamily="34" charset="0"/>
              </a:rPr>
              <a:t>o obtain information regarding the number and circumstances of falls in PLWD, and the experiences of the informal caregivers.</a:t>
            </a:r>
            <a:endParaRPr lang="en-GB" sz="2000" dirty="0">
              <a:latin typeface="Trebuchet MS" panose="020B0603020202020204" pitchFamily="34" charset="0"/>
            </a:endParaRPr>
          </a:p>
        </p:txBody>
      </p:sp>
      <p:sp>
        <p:nvSpPr>
          <p:cNvPr id="6" name="TextBox 5">
            <a:extLst>
              <a:ext uri="{FF2B5EF4-FFF2-40B4-BE49-F238E27FC236}">
                <a16:creationId xmlns:a16="http://schemas.microsoft.com/office/drawing/2014/main" id="{E79E198F-DA83-BBFB-19B5-A5EEAE70F21D}"/>
              </a:ext>
            </a:extLst>
          </p:cNvPr>
          <p:cNvSpPr txBox="1"/>
          <p:nvPr/>
        </p:nvSpPr>
        <p:spPr>
          <a:xfrm>
            <a:off x="304800" y="3710380"/>
            <a:ext cx="8152652" cy="830997"/>
          </a:xfrm>
          <a:prstGeom prst="rect">
            <a:avLst/>
          </a:prstGeom>
          <a:noFill/>
        </p:spPr>
        <p:txBody>
          <a:bodyPr wrap="square" rtlCol="0">
            <a:spAutoFit/>
          </a:bodyPr>
          <a:lstStyle/>
          <a:p>
            <a:r>
              <a:rPr lang="en-GB" sz="2000" b="1" i="0" u="sng" strike="noStrike" baseline="0" dirty="0">
                <a:solidFill>
                  <a:srgbClr val="000000"/>
                </a:solidFill>
                <a:latin typeface="Trebuchet MS" panose="020B0603020202020204" pitchFamily="34" charset="0"/>
              </a:rPr>
              <a:t>Methodology</a:t>
            </a:r>
          </a:p>
          <a:p>
            <a:endParaRPr lang="en-GB" sz="800" b="1" i="0" u="sng" strike="noStrike" baseline="0" dirty="0">
              <a:solidFill>
                <a:srgbClr val="000000"/>
              </a:solidFill>
              <a:latin typeface="Trebuchet MS" panose="020B0603020202020204" pitchFamily="34" charset="0"/>
            </a:endParaRPr>
          </a:p>
          <a:p>
            <a:r>
              <a:rPr lang="en-GB" sz="2000" dirty="0">
                <a:solidFill>
                  <a:srgbClr val="000000"/>
                </a:solidFill>
                <a:latin typeface="Trebuchet MS" panose="020B0603020202020204" pitchFamily="34" charset="0"/>
              </a:rPr>
              <a:t>Online questionnaire</a:t>
            </a:r>
            <a:endParaRPr lang="en-GB" sz="2000" b="0" i="0" u="none" strike="noStrike" baseline="0" dirty="0">
              <a:solidFill>
                <a:srgbClr val="000000"/>
              </a:solidFill>
              <a:latin typeface="Trebuchet MS" panose="020B0603020202020204" pitchFamily="34" charset="0"/>
            </a:endParaRPr>
          </a:p>
        </p:txBody>
      </p:sp>
      <p:pic>
        <p:nvPicPr>
          <p:cNvPr id="7" name="Picture 6">
            <a:extLst>
              <a:ext uri="{FF2B5EF4-FFF2-40B4-BE49-F238E27FC236}">
                <a16:creationId xmlns:a16="http://schemas.microsoft.com/office/drawing/2014/main" id="{7D162465-1036-7987-91EC-6475B8B1788F}"/>
              </a:ext>
            </a:extLst>
          </p:cNvPr>
          <p:cNvPicPr>
            <a:picLocks noChangeAspect="1"/>
          </p:cNvPicPr>
          <p:nvPr/>
        </p:nvPicPr>
        <p:blipFill>
          <a:blip r:embed="rId4"/>
          <a:stretch>
            <a:fillRect/>
          </a:stretch>
        </p:blipFill>
        <p:spPr>
          <a:xfrm>
            <a:off x="4996792" y="1366897"/>
            <a:ext cx="3604437" cy="3604437"/>
          </a:xfrm>
          <a:prstGeom prst="ellipse">
            <a:avLst/>
          </a:prstGeom>
        </p:spPr>
      </p:pic>
      <p:sp>
        <p:nvSpPr>
          <p:cNvPr id="8" name="TextBox 7">
            <a:extLst>
              <a:ext uri="{FF2B5EF4-FFF2-40B4-BE49-F238E27FC236}">
                <a16:creationId xmlns:a16="http://schemas.microsoft.com/office/drawing/2014/main" id="{25693627-3EAB-AC02-63CC-AE1D5F49D1E7}"/>
              </a:ext>
            </a:extLst>
          </p:cNvPr>
          <p:cNvSpPr txBox="1"/>
          <p:nvPr/>
        </p:nvSpPr>
        <p:spPr>
          <a:xfrm>
            <a:off x="304800" y="4822657"/>
            <a:ext cx="8946038" cy="2062103"/>
          </a:xfrm>
          <a:prstGeom prst="rect">
            <a:avLst/>
          </a:prstGeom>
          <a:noFill/>
        </p:spPr>
        <p:txBody>
          <a:bodyPr wrap="square" rtlCol="0">
            <a:spAutoFit/>
          </a:bodyPr>
          <a:lstStyle/>
          <a:p>
            <a:r>
              <a:rPr lang="en-GB" sz="2000" b="1" u="sng" dirty="0">
                <a:solidFill>
                  <a:srgbClr val="000000"/>
                </a:solidFill>
                <a:latin typeface="Trebuchet MS" panose="020B0603020202020204" pitchFamily="34" charset="0"/>
              </a:rPr>
              <a:t>Definition</a:t>
            </a:r>
            <a:endParaRPr lang="en-GB" sz="2000" b="1" i="0" u="sng" strike="noStrike" baseline="0" dirty="0">
              <a:solidFill>
                <a:srgbClr val="000000"/>
              </a:solidFill>
              <a:latin typeface="Trebuchet MS" panose="020B0603020202020204" pitchFamily="34" charset="0"/>
            </a:endParaRPr>
          </a:p>
          <a:p>
            <a:endParaRPr lang="en-GB" sz="800" b="1" i="0" u="sng" strike="noStrike" baseline="0" dirty="0">
              <a:solidFill>
                <a:srgbClr val="000000"/>
              </a:solidFill>
              <a:latin typeface="Trebuchet MS" panose="020B0603020202020204" pitchFamily="34" charset="0"/>
            </a:endParaRPr>
          </a:p>
          <a:p>
            <a:r>
              <a:rPr lang="en-GB" sz="2000" b="0" i="0" u="none" strike="noStrike" baseline="0" dirty="0">
                <a:solidFill>
                  <a:srgbClr val="202429"/>
                </a:solidFill>
                <a:latin typeface="Trebuchet MS" panose="020B0603020202020204" pitchFamily="34" charset="0"/>
              </a:rPr>
              <a:t>Any relative, partner, friend or neighbour who provides assistance for someone living with dementia. This may include such things as personal care, help with shopping, companionship and meal preparation. The caregiver may live with, or separately from, the person receiving care. </a:t>
            </a:r>
          </a:p>
          <a:p>
            <a:endParaRPr lang="en-GB" sz="2000" b="0" i="0" u="none" strike="noStrike" baseline="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311961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9963C93-6646-2215-3C5F-DEE8C380AE34}"/>
              </a:ext>
            </a:extLst>
          </p:cNvPr>
          <p:cNvSpPr/>
          <p:nvPr/>
        </p:nvSpPr>
        <p:spPr>
          <a:xfrm>
            <a:off x="719021" y="2726522"/>
            <a:ext cx="7705956" cy="121779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CBD94154-6570-26AE-3A6A-97D4A83F341A}"/>
              </a:ext>
            </a:extLst>
          </p:cNvPr>
          <p:cNvSpPr/>
          <p:nvPr/>
        </p:nvSpPr>
        <p:spPr>
          <a:xfrm>
            <a:off x="423486" y="4194673"/>
            <a:ext cx="8297028" cy="76952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9492269-42AE-E3D2-00C6-C0CCF43AB2D1}"/>
              </a:ext>
            </a:extLst>
          </p:cNvPr>
          <p:cNvSpPr/>
          <p:nvPr/>
        </p:nvSpPr>
        <p:spPr>
          <a:xfrm>
            <a:off x="1286539" y="1258371"/>
            <a:ext cx="6570921" cy="121779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704313"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Questionnaire</a:t>
            </a:r>
          </a:p>
        </p:txBody>
      </p:sp>
      <p:pic>
        <p:nvPicPr>
          <p:cNvPr id="4" name="Picture 3" descr="Text&#10;&#10;Description automatically generated">
            <a:extLst>
              <a:ext uri="{FF2B5EF4-FFF2-40B4-BE49-F238E27FC236}">
                <a16:creationId xmlns:a16="http://schemas.microsoft.com/office/drawing/2014/main" id="{7EA8A269-36BB-9692-CA97-C5CFEE613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6" name="TextBox 5">
            <a:extLst>
              <a:ext uri="{FF2B5EF4-FFF2-40B4-BE49-F238E27FC236}">
                <a16:creationId xmlns:a16="http://schemas.microsoft.com/office/drawing/2014/main" id="{3C1A8876-54C0-2635-0494-823E305088B4}"/>
              </a:ext>
            </a:extLst>
          </p:cNvPr>
          <p:cNvSpPr txBox="1"/>
          <p:nvPr/>
        </p:nvSpPr>
        <p:spPr>
          <a:xfrm>
            <a:off x="1378379" y="1399280"/>
            <a:ext cx="6516647" cy="1015663"/>
          </a:xfrm>
          <a:prstGeom prst="rect">
            <a:avLst/>
          </a:prstGeom>
          <a:noFill/>
        </p:spPr>
        <p:txBody>
          <a:bodyPr wrap="square" rtlCol="0">
            <a:spAutoFit/>
          </a:bodyPr>
          <a:lstStyle/>
          <a:p>
            <a:pPr marL="571500" indent="-571500">
              <a:buFont typeface="Wingdings" panose="05000000000000000000" pitchFamily="2" charset="2"/>
              <a:buChar char="Ø"/>
            </a:pPr>
            <a:r>
              <a:rPr lang="en-GB" sz="2000" dirty="0">
                <a:latin typeface="Trebuchet MS" panose="020B0603020202020204" pitchFamily="34" charset="0"/>
              </a:rPr>
              <a:t>54% of the caregivers live with the PLWD.</a:t>
            </a:r>
          </a:p>
          <a:p>
            <a:pPr marL="571500" indent="-571500">
              <a:buFont typeface="Wingdings" panose="05000000000000000000" pitchFamily="2" charset="2"/>
              <a:buChar char="Ø"/>
            </a:pPr>
            <a:endParaRPr lang="en-GB" dirty="0">
              <a:latin typeface="Trebuchet MS" panose="020B0603020202020204" pitchFamily="34" charset="0"/>
            </a:endParaRPr>
          </a:p>
          <a:p>
            <a:pPr marL="571500" indent="-571500">
              <a:buFont typeface="Wingdings" panose="05000000000000000000" pitchFamily="2" charset="2"/>
              <a:buChar char="Ø"/>
            </a:pPr>
            <a:r>
              <a:rPr lang="en-GB" sz="2000" dirty="0">
                <a:latin typeface="Trebuchet MS" panose="020B0603020202020204" pitchFamily="34" charset="0"/>
              </a:rPr>
              <a:t>36% of the caregivers are the spouse of the PLWD.</a:t>
            </a:r>
          </a:p>
        </p:txBody>
      </p:sp>
      <p:sp>
        <p:nvSpPr>
          <p:cNvPr id="7" name="TextBox 6">
            <a:extLst>
              <a:ext uri="{FF2B5EF4-FFF2-40B4-BE49-F238E27FC236}">
                <a16:creationId xmlns:a16="http://schemas.microsoft.com/office/drawing/2014/main" id="{372AA5C0-226F-7282-2784-F2B286C08C50}"/>
              </a:ext>
            </a:extLst>
          </p:cNvPr>
          <p:cNvSpPr txBox="1"/>
          <p:nvPr/>
        </p:nvSpPr>
        <p:spPr>
          <a:xfrm>
            <a:off x="783724" y="2828326"/>
            <a:ext cx="7705956" cy="1323439"/>
          </a:xfrm>
          <a:prstGeom prst="rect">
            <a:avLst/>
          </a:prstGeom>
          <a:noFill/>
        </p:spPr>
        <p:txBody>
          <a:bodyPr wrap="none" rtlCol="0">
            <a:spAutoFit/>
          </a:bodyPr>
          <a:lstStyle/>
          <a:p>
            <a:pPr marL="571500" indent="-571500">
              <a:buFont typeface="Wingdings" panose="05000000000000000000" pitchFamily="2" charset="2"/>
              <a:buChar char="Ø"/>
            </a:pPr>
            <a:r>
              <a:rPr lang="en-GB" sz="2000" dirty="0">
                <a:latin typeface="Trebuchet MS" panose="020B0603020202020204" pitchFamily="34" charset="0"/>
              </a:rPr>
              <a:t>62% of falls in the last 12 months resulted in injury.</a:t>
            </a:r>
          </a:p>
          <a:p>
            <a:pPr marL="571500" indent="-571500">
              <a:buFont typeface="Wingdings" panose="05000000000000000000" pitchFamily="2" charset="2"/>
              <a:buChar char="Ø"/>
            </a:pPr>
            <a:endParaRPr lang="en-GB" dirty="0">
              <a:latin typeface="Trebuchet MS" panose="020B0603020202020204" pitchFamily="34" charset="0"/>
            </a:endParaRPr>
          </a:p>
          <a:p>
            <a:pPr marL="571500" indent="-571500">
              <a:buFont typeface="Wingdings" panose="05000000000000000000" pitchFamily="2" charset="2"/>
              <a:buChar char="Ø"/>
            </a:pPr>
            <a:r>
              <a:rPr lang="en-GB" sz="2000" dirty="0">
                <a:latin typeface="Trebuchet MS" panose="020B0603020202020204" pitchFamily="34" charset="0"/>
              </a:rPr>
              <a:t>41% of falls in the last 12 months resulted in hospitalisation.</a:t>
            </a:r>
          </a:p>
          <a:p>
            <a:endParaRPr lang="en-GB" sz="2000" dirty="0"/>
          </a:p>
        </p:txBody>
      </p:sp>
      <p:sp>
        <p:nvSpPr>
          <p:cNvPr id="8" name="TextBox 7">
            <a:extLst>
              <a:ext uri="{FF2B5EF4-FFF2-40B4-BE49-F238E27FC236}">
                <a16:creationId xmlns:a16="http://schemas.microsoft.com/office/drawing/2014/main" id="{996B7B73-CD6E-F5A0-C19F-42320DBE10A6}"/>
              </a:ext>
            </a:extLst>
          </p:cNvPr>
          <p:cNvSpPr txBox="1"/>
          <p:nvPr/>
        </p:nvSpPr>
        <p:spPr>
          <a:xfrm>
            <a:off x="552893" y="4379379"/>
            <a:ext cx="8167621" cy="400110"/>
          </a:xfrm>
          <a:prstGeom prst="rect">
            <a:avLst/>
          </a:prstGeom>
          <a:noFill/>
        </p:spPr>
        <p:txBody>
          <a:bodyPr wrap="none" rtlCol="0">
            <a:spAutoFit/>
          </a:bodyPr>
          <a:lstStyle/>
          <a:p>
            <a:pPr marL="285750" indent="-285750">
              <a:buFont typeface="Wingdings" panose="05000000000000000000" pitchFamily="2" charset="2"/>
              <a:buChar char="Ø"/>
            </a:pPr>
            <a:r>
              <a:rPr lang="en-GB" sz="2000" dirty="0">
                <a:latin typeface="Trebuchet MS" panose="020B0603020202020204" pitchFamily="34" charset="0"/>
              </a:rPr>
              <a:t>65% of PLWD did not understand or remember why they had fallen.</a:t>
            </a:r>
          </a:p>
        </p:txBody>
      </p:sp>
      <p:pic>
        <p:nvPicPr>
          <p:cNvPr id="13" name="Picture 12">
            <a:extLst>
              <a:ext uri="{FF2B5EF4-FFF2-40B4-BE49-F238E27FC236}">
                <a16:creationId xmlns:a16="http://schemas.microsoft.com/office/drawing/2014/main" id="{65569F53-54D9-0D99-6978-C7A1974E8ACB}"/>
              </a:ext>
            </a:extLst>
          </p:cNvPr>
          <p:cNvPicPr>
            <a:picLocks noChangeAspect="1"/>
          </p:cNvPicPr>
          <p:nvPr/>
        </p:nvPicPr>
        <p:blipFill rotWithShape="1">
          <a:blip r:embed="rId3"/>
          <a:srcRect t="38217" b="10323"/>
          <a:stretch/>
        </p:blipFill>
        <p:spPr>
          <a:xfrm>
            <a:off x="2155411" y="5221273"/>
            <a:ext cx="4833177" cy="1399041"/>
          </a:xfrm>
          <a:prstGeom prst="rect">
            <a:avLst/>
          </a:prstGeom>
          <a:ln w="12700">
            <a:solidFill>
              <a:schemeClr val="accent6">
                <a:lumMod val="50000"/>
              </a:schemeClr>
            </a:solidFill>
          </a:ln>
        </p:spPr>
      </p:pic>
    </p:spTree>
    <p:extLst>
      <p:ext uri="{BB962C8B-B14F-4D97-AF65-F5344CB8AC3E}">
        <p14:creationId xmlns:p14="http://schemas.microsoft.com/office/powerpoint/2010/main" val="2036337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2626040"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Questionnaire: Results</a:t>
            </a:r>
          </a:p>
        </p:txBody>
      </p:sp>
      <p:pic>
        <p:nvPicPr>
          <p:cNvPr id="4" name="Picture 3" descr="Text&#10;&#10;Description automatically generated">
            <a:extLst>
              <a:ext uri="{FF2B5EF4-FFF2-40B4-BE49-F238E27FC236}">
                <a16:creationId xmlns:a16="http://schemas.microsoft.com/office/drawing/2014/main" id="{7EA8A269-36BB-9692-CA97-C5CFEE613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7" name="Picture 6">
            <a:extLst>
              <a:ext uri="{FF2B5EF4-FFF2-40B4-BE49-F238E27FC236}">
                <a16:creationId xmlns:a16="http://schemas.microsoft.com/office/drawing/2014/main" id="{9209FBE5-8B05-212F-DFCE-B8F3B76806FF}"/>
              </a:ext>
            </a:extLst>
          </p:cNvPr>
          <p:cNvPicPr>
            <a:picLocks noChangeAspect="1"/>
          </p:cNvPicPr>
          <p:nvPr/>
        </p:nvPicPr>
        <p:blipFill>
          <a:blip r:embed="rId4"/>
          <a:stretch>
            <a:fillRect/>
          </a:stretch>
        </p:blipFill>
        <p:spPr>
          <a:xfrm>
            <a:off x="445504" y="1560744"/>
            <a:ext cx="8252992" cy="4608382"/>
          </a:xfrm>
          <a:prstGeom prst="rect">
            <a:avLst/>
          </a:prstGeom>
          <a:ln w="12700">
            <a:solidFill>
              <a:schemeClr val="accent5">
                <a:lumMod val="50000"/>
              </a:schemeClr>
            </a:solidFill>
          </a:ln>
        </p:spPr>
      </p:pic>
    </p:spTree>
    <p:extLst>
      <p:ext uri="{BB962C8B-B14F-4D97-AF65-F5344CB8AC3E}">
        <p14:creationId xmlns:p14="http://schemas.microsoft.com/office/powerpoint/2010/main" val="609260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2626040"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Questionnaire: Results</a:t>
            </a:r>
          </a:p>
        </p:txBody>
      </p:sp>
      <p:pic>
        <p:nvPicPr>
          <p:cNvPr id="4" name="Picture 3" descr="Text&#10;&#10;Description automatically generated">
            <a:extLst>
              <a:ext uri="{FF2B5EF4-FFF2-40B4-BE49-F238E27FC236}">
                <a16:creationId xmlns:a16="http://schemas.microsoft.com/office/drawing/2014/main" id="{7EA8A269-36BB-9692-CA97-C5CFEE613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8" name="Picture 7">
            <a:extLst>
              <a:ext uri="{FF2B5EF4-FFF2-40B4-BE49-F238E27FC236}">
                <a16:creationId xmlns:a16="http://schemas.microsoft.com/office/drawing/2014/main" id="{478D75B6-6554-6ABF-0B5E-1FC31F647B0F}"/>
              </a:ext>
            </a:extLst>
          </p:cNvPr>
          <p:cNvPicPr>
            <a:picLocks noChangeAspect="1"/>
          </p:cNvPicPr>
          <p:nvPr/>
        </p:nvPicPr>
        <p:blipFill>
          <a:blip r:embed="rId4"/>
          <a:stretch>
            <a:fillRect/>
          </a:stretch>
        </p:blipFill>
        <p:spPr>
          <a:xfrm>
            <a:off x="393410" y="1747469"/>
            <a:ext cx="8357180" cy="4366252"/>
          </a:xfrm>
          <a:prstGeom prst="rect">
            <a:avLst/>
          </a:prstGeom>
          <a:ln w="12700">
            <a:solidFill>
              <a:schemeClr val="accent5">
                <a:lumMod val="50000"/>
              </a:schemeClr>
            </a:solidFill>
          </a:ln>
        </p:spPr>
      </p:pic>
    </p:spTree>
    <p:extLst>
      <p:ext uri="{BB962C8B-B14F-4D97-AF65-F5344CB8AC3E}">
        <p14:creationId xmlns:p14="http://schemas.microsoft.com/office/powerpoint/2010/main" val="143965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7EA8A269-36BB-9692-CA97-C5CFEE613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7" name="TextBox 6">
            <a:extLst>
              <a:ext uri="{FF2B5EF4-FFF2-40B4-BE49-F238E27FC236}">
                <a16:creationId xmlns:a16="http://schemas.microsoft.com/office/drawing/2014/main" id="{2D6798BB-A389-DD01-02DB-E3CB6B8EE62B}"/>
              </a:ext>
            </a:extLst>
          </p:cNvPr>
          <p:cNvSpPr txBox="1"/>
          <p:nvPr/>
        </p:nvSpPr>
        <p:spPr>
          <a:xfrm>
            <a:off x="313304" y="1347265"/>
            <a:ext cx="8531595" cy="2262158"/>
          </a:xfrm>
          <a:prstGeom prst="rect">
            <a:avLst/>
          </a:prstGeom>
          <a:noFill/>
        </p:spPr>
        <p:txBody>
          <a:bodyPr wrap="square">
            <a:spAutoFit/>
          </a:bodyPr>
          <a:lstStyle/>
          <a:p>
            <a:r>
              <a:rPr lang="en-GB" sz="1800" b="1" i="0" u="sng" strike="noStrike" baseline="0" dirty="0">
                <a:solidFill>
                  <a:srgbClr val="000000"/>
                </a:solidFill>
                <a:latin typeface="Trebuchet MS" panose="020B0603020202020204" pitchFamily="34" charset="0"/>
              </a:rPr>
              <a:t>Purpose</a:t>
            </a:r>
          </a:p>
          <a:p>
            <a:endParaRPr lang="en-GB" sz="700" b="1" i="0" u="sng" strike="noStrike" baseline="0" dirty="0">
              <a:solidFill>
                <a:srgbClr val="000000"/>
              </a:solidFill>
              <a:latin typeface="Trebuchet MS" panose="020B0603020202020204" pitchFamily="34" charset="0"/>
            </a:endParaRPr>
          </a:p>
          <a:p>
            <a:pPr marL="285750" indent="-285750">
              <a:buFont typeface="Arial" panose="020B0604020202020204" pitchFamily="34" charset="0"/>
              <a:buChar char="•"/>
            </a:pPr>
            <a:r>
              <a:rPr lang="en-GB" sz="1800" dirty="0">
                <a:solidFill>
                  <a:srgbClr val="000000"/>
                </a:solidFill>
                <a:latin typeface="Trebuchet MS" panose="020B0603020202020204" pitchFamily="34" charset="0"/>
              </a:rPr>
              <a:t>T</a:t>
            </a:r>
            <a:r>
              <a:rPr lang="en-GB" sz="1800" b="0" i="0" u="none" strike="noStrike" baseline="0" dirty="0">
                <a:solidFill>
                  <a:srgbClr val="000000"/>
                </a:solidFill>
                <a:latin typeface="Trebuchet MS" panose="020B0603020202020204" pitchFamily="34" charset="0"/>
              </a:rPr>
              <a:t>o</a:t>
            </a:r>
            <a:r>
              <a:rPr lang="en-GB" dirty="0"/>
              <a:t> </a:t>
            </a:r>
            <a:r>
              <a:rPr lang="en-GB" sz="2000" dirty="0">
                <a:latin typeface="Trebuchet MS" panose="020B0603020202020204" pitchFamily="34" charset="0"/>
              </a:rPr>
              <a:t>enable further exploration of the answers to the questionnaire</a:t>
            </a:r>
          </a:p>
          <a:p>
            <a:pPr marL="285750" indent="-285750">
              <a:buFont typeface="Arial" panose="020B0604020202020204" pitchFamily="34" charset="0"/>
              <a:buChar char="•"/>
            </a:pPr>
            <a:endParaRPr lang="en-GB" sz="800" dirty="0">
              <a:latin typeface="Trebuchet MS" panose="020B0603020202020204" pitchFamily="34" charset="0"/>
            </a:endParaRPr>
          </a:p>
          <a:p>
            <a:pPr marL="342900" indent="-342900">
              <a:buFont typeface="Arial" panose="020B0604020202020204" pitchFamily="34" charset="0"/>
              <a:buChar char="•"/>
            </a:pPr>
            <a:r>
              <a:rPr lang="en-GB" sz="2000" dirty="0">
                <a:latin typeface="Trebuchet MS" panose="020B0603020202020204" pitchFamily="34" charset="0"/>
              </a:rPr>
              <a:t>To give the informal caregiver an opportunity to share their emotions and experiences of caring for a PLWD who is at risk of falling.</a:t>
            </a:r>
          </a:p>
          <a:p>
            <a:pPr marL="342900" indent="-342900">
              <a:buFont typeface="Arial" panose="020B0604020202020204" pitchFamily="34" charset="0"/>
              <a:buChar char="•"/>
            </a:pPr>
            <a:endParaRPr lang="en-GB" sz="800" dirty="0">
              <a:latin typeface="Trebuchet MS" panose="020B0603020202020204" pitchFamily="34" charset="0"/>
            </a:endParaRPr>
          </a:p>
          <a:p>
            <a:pPr marL="342900" indent="-342900">
              <a:buFont typeface="Arial" panose="020B0604020202020204" pitchFamily="34" charset="0"/>
              <a:buChar char="•"/>
            </a:pPr>
            <a:r>
              <a:rPr lang="en-GB" sz="2000" dirty="0">
                <a:latin typeface="Trebuchet MS" panose="020B0603020202020204" pitchFamily="34" charset="0"/>
              </a:rPr>
              <a:t>To explore the experiences and opinions of the informal caregiver when they interact with the healthcare system.</a:t>
            </a:r>
          </a:p>
        </p:txBody>
      </p:sp>
      <p:sp>
        <p:nvSpPr>
          <p:cNvPr id="8" name="TextBox 7">
            <a:extLst>
              <a:ext uri="{FF2B5EF4-FFF2-40B4-BE49-F238E27FC236}">
                <a16:creationId xmlns:a16="http://schemas.microsoft.com/office/drawing/2014/main" id="{118EC62F-572C-48F8-7C05-708621545B06}"/>
              </a:ext>
            </a:extLst>
          </p:cNvPr>
          <p:cNvSpPr txBox="1"/>
          <p:nvPr/>
        </p:nvSpPr>
        <p:spPr>
          <a:xfrm>
            <a:off x="313304" y="4302439"/>
            <a:ext cx="3478176" cy="1138773"/>
          </a:xfrm>
          <a:prstGeom prst="rect">
            <a:avLst/>
          </a:prstGeom>
          <a:noFill/>
        </p:spPr>
        <p:txBody>
          <a:bodyPr wrap="square" rtlCol="0">
            <a:spAutoFit/>
          </a:bodyPr>
          <a:lstStyle/>
          <a:p>
            <a:r>
              <a:rPr lang="en-GB" sz="2000" b="1" i="0" u="sng" strike="noStrike" baseline="0" dirty="0">
                <a:solidFill>
                  <a:srgbClr val="000000"/>
                </a:solidFill>
                <a:latin typeface="Trebuchet MS" panose="020B0603020202020204" pitchFamily="34" charset="0"/>
              </a:rPr>
              <a:t>Methodology</a:t>
            </a:r>
          </a:p>
          <a:p>
            <a:endParaRPr lang="en-GB" sz="800" b="1" i="0" u="sng" strike="noStrike" baseline="0" dirty="0">
              <a:solidFill>
                <a:srgbClr val="000000"/>
              </a:solidFill>
              <a:latin typeface="Trebuchet MS" panose="020B0603020202020204" pitchFamily="34" charset="0"/>
            </a:endParaRPr>
          </a:p>
          <a:p>
            <a:r>
              <a:rPr lang="en-GB" sz="2000" b="0" i="0" u="none" strike="noStrike" baseline="0" dirty="0">
                <a:solidFill>
                  <a:srgbClr val="000000"/>
                </a:solidFill>
                <a:latin typeface="Trebuchet MS" panose="020B0603020202020204" pitchFamily="34" charset="0"/>
              </a:rPr>
              <a:t>Semi-Structured interviews via Zoom</a:t>
            </a:r>
          </a:p>
        </p:txBody>
      </p:sp>
      <p:pic>
        <p:nvPicPr>
          <p:cNvPr id="9" name="Picture 8">
            <a:extLst>
              <a:ext uri="{FF2B5EF4-FFF2-40B4-BE49-F238E27FC236}">
                <a16:creationId xmlns:a16="http://schemas.microsoft.com/office/drawing/2014/main" id="{F3B04CDA-0921-3FD7-D4E2-5F5327B03331}"/>
              </a:ext>
            </a:extLst>
          </p:cNvPr>
          <p:cNvPicPr>
            <a:picLocks noChangeAspect="1"/>
          </p:cNvPicPr>
          <p:nvPr/>
        </p:nvPicPr>
        <p:blipFill rotWithShape="1">
          <a:blip r:embed="rId3"/>
          <a:srcRect l="14470" t="8002" r="5685" b="4360"/>
          <a:stretch/>
        </p:blipFill>
        <p:spPr>
          <a:xfrm>
            <a:off x="4572000" y="3994663"/>
            <a:ext cx="3478176" cy="2545096"/>
          </a:xfrm>
          <a:prstGeom prst="rect">
            <a:avLst/>
          </a:prstGeom>
          <a:ln w="12700">
            <a:solidFill>
              <a:schemeClr val="accent6">
                <a:lumMod val="50000"/>
              </a:schemeClr>
            </a:solidFill>
          </a:ln>
        </p:spPr>
      </p:pic>
    </p:spTree>
    <p:extLst>
      <p:ext uri="{BB962C8B-B14F-4D97-AF65-F5344CB8AC3E}">
        <p14:creationId xmlns:p14="http://schemas.microsoft.com/office/powerpoint/2010/main" val="328752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6F30179A-955B-47DA-A04C-06E3F84AF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5" name="Picture 4" descr="A picture containing outdoor, tree, ground, plant&#10;&#10;Description automatically generated">
            <a:extLst>
              <a:ext uri="{FF2B5EF4-FFF2-40B4-BE49-F238E27FC236}">
                <a16:creationId xmlns:a16="http://schemas.microsoft.com/office/drawing/2014/main" id="{1DD7F15F-56DC-957C-8607-1B5EA8D03A3E}"/>
              </a:ext>
            </a:extLst>
          </p:cNvPr>
          <p:cNvPicPr>
            <a:picLocks noChangeAspect="1"/>
          </p:cNvPicPr>
          <p:nvPr/>
        </p:nvPicPr>
        <p:blipFill rotWithShape="1">
          <a:blip r:embed="rId4">
            <a:extLst>
              <a:ext uri="{28A0092B-C50C-407E-A947-70E740481C1C}">
                <a14:useLocalDpi xmlns:a14="http://schemas.microsoft.com/office/drawing/2010/main" val="0"/>
              </a:ext>
            </a:extLst>
          </a:blip>
          <a:srcRect l="13715" t="25258" r="7465" b="31480"/>
          <a:stretch/>
        </p:blipFill>
        <p:spPr>
          <a:xfrm>
            <a:off x="290392" y="2006636"/>
            <a:ext cx="4428410" cy="3645941"/>
          </a:xfrm>
          <a:prstGeom prst="ellipse">
            <a:avLst/>
          </a:prstGeom>
          <a:ln w="38100">
            <a:solidFill>
              <a:srgbClr val="90C225"/>
            </a:solidFill>
          </a:ln>
          <a:effectLst>
            <a:softEdge rad="112500"/>
          </a:effectLst>
        </p:spPr>
      </p:pic>
      <p:sp>
        <p:nvSpPr>
          <p:cNvPr id="6" name="TextBox 5">
            <a:extLst>
              <a:ext uri="{FF2B5EF4-FFF2-40B4-BE49-F238E27FC236}">
                <a16:creationId xmlns:a16="http://schemas.microsoft.com/office/drawing/2014/main" id="{B767728E-338B-ED7B-FDB1-F45F76B198FF}"/>
              </a:ext>
            </a:extLst>
          </p:cNvPr>
          <p:cNvSpPr txBox="1"/>
          <p:nvPr/>
        </p:nvSpPr>
        <p:spPr>
          <a:xfrm>
            <a:off x="4855161" y="3661866"/>
            <a:ext cx="4121673" cy="400110"/>
          </a:xfrm>
          <a:prstGeom prst="rect">
            <a:avLst/>
          </a:prstGeom>
          <a:noFill/>
        </p:spPr>
        <p:txBody>
          <a:bodyPr wrap="square" rtlCol="0">
            <a:spAutoFit/>
          </a:bodyPr>
          <a:lstStyle/>
          <a:p>
            <a:r>
              <a:rPr lang="en-GB" sz="2000" b="1" i="1" dirty="0"/>
              <a:t>“Looking ahead is really frightening”</a:t>
            </a:r>
          </a:p>
        </p:txBody>
      </p:sp>
      <p:sp>
        <p:nvSpPr>
          <p:cNvPr id="7" name="TextBox 6">
            <a:extLst>
              <a:ext uri="{FF2B5EF4-FFF2-40B4-BE49-F238E27FC236}">
                <a16:creationId xmlns:a16="http://schemas.microsoft.com/office/drawing/2014/main" id="{7A60B91B-3F8E-9700-E6F6-93CAFDB95E99}"/>
              </a:ext>
            </a:extLst>
          </p:cNvPr>
          <p:cNvSpPr txBox="1"/>
          <p:nvPr/>
        </p:nvSpPr>
        <p:spPr>
          <a:xfrm>
            <a:off x="4718802" y="4587772"/>
            <a:ext cx="3655522" cy="707886"/>
          </a:xfrm>
          <a:prstGeom prst="rect">
            <a:avLst/>
          </a:prstGeom>
          <a:noFill/>
        </p:spPr>
        <p:txBody>
          <a:bodyPr wrap="square" rtlCol="0">
            <a:spAutoFit/>
          </a:bodyPr>
          <a:lstStyle/>
          <a:p>
            <a:pPr algn="ctr"/>
            <a:r>
              <a:rPr lang="en-GB" sz="2000" b="1" i="1" u="none" strike="noStrike" baseline="0" dirty="0">
                <a:latin typeface="Calibri" panose="020F0502020204030204" pitchFamily="34" charset="0"/>
              </a:rPr>
              <a:t>“Some days I don't want to </a:t>
            </a:r>
          </a:p>
          <a:p>
            <a:pPr algn="ctr"/>
            <a:r>
              <a:rPr lang="en-GB" sz="2000" b="1" i="1" u="none" strike="noStrike" baseline="0" dirty="0">
                <a:latin typeface="Calibri" panose="020F0502020204030204" pitchFamily="34" charset="0"/>
              </a:rPr>
              <a:t>have to do it all by myself”</a:t>
            </a:r>
            <a:endParaRPr lang="en-GB" sz="2000" b="1" i="1" dirty="0"/>
          </a:p>
        </p:txBody>
      </p:sp>
      <p:sp>
        <p:nvSpPr>
          <p:cNvPr id="8" name="TextBox 7">
            <a:extLst>
              <a:ext uri="{FF2B5EF4-FFF2-40B4-BE49-F238E27FC236}">
                <a16:creationId xmlns:a16="http://schemas.microsoft.com/office/drawing/2014/main" id="{A9184FDC-431A-E481-CC64-D4E68B97DD42}"/>
              </a:ext>
            </a:extLst>
          </p:cNvPr>
          <p:cNvSpPr txBox="1"/>
          <p:nvPr/>
        </p:nvSpPr>
        <p:spPr>
          <a:xfrm>
            <a:off x="1276494" y="5853768"/>
            <a:ext cx="7491663" cy="707886"/>
          </a:xfrm>
          <a:prstGeom prst="rect">
            <a:avLst/>
          </a:prstGeom>
          <a:noFill/>
        </p:spPr>
        <p:txBody>
          <a:bodyPr wrap="square" rtlCol="0">
            <a:spAutoFit/>
          </a:bodyPr>
          <a:lstStyle/>
          <a:p>
            <a:pPr algn="ctr"/>
            <a:r>
              <a:rPr lang="en-GB" sz="2000" b="1" i="1" dirty="0">
                <a:latin typeface="Calibri" panose="020F0502020204030204" pitchFamily="34" charset="0"/>
              </a:rPr>
              <a:t>“H</a:t>
            </a:r>
            <a:r>
              <a:rPr lang="en-GB" sz="2000" b="1" i="1" u="none" strike="noStrike" baseline="0" dirty="0">
                <a:latin typeface="Calibri" panose="020F0502020204030204" pitchFamily="34" charset="0"/>
              </a:rPr>
              <a:t>e fell in the front room, I think he was just getting up off the sofa </a:t>
            </a:r>
          </a:p>
          <a:p>
            <a:pPr algn="ctr"/>
            <a:r>
              <a:rPr lang="en-GB" sz="2000" b="1" i="1" u="none" strike="noStrike" baseline="0" dirty="0">
                <a:latin typeface="Calibri" panose="020F0502020204030204" pitchFamily="34" charset="0"/>
              </a:rPr>
              <a:t>with a cup of coffee”</a:t>
            </a:r>
          </a:p>
        </p:txBody>
      </p:sp>
      <p:sp>
        <p:nvSpPr>
          <p:cNvPr id="9" name="TextBox 8">
            <a:extLst>
              <a:ext uri="{FF2B5EF4-FFF2-40B4-BE49-F238E27FC236}">
                <a16:creationId xmlns:a16="http://schemas.microsoft.com/office/drawing/2014/main" id="{5D13D90F-340B-5B10-6DED-76B48497AA00}"/>
              </a:ext>
            </a:extLst>
          </p:cNvPr>
          <p:cNvSpPr txBox="1"/>
          <p:nvPr/>
        </p:nvSpPr>
        <p:spPr>
          <a:xfrm>
            <a:off x="4738442" y="2431729"/>
            <a:ext cx="3655522" cy="707886"/>
          </a:xfrm>
          <a:prstGeom prst="rect">
            <a:avLst/>
          </a:prstGeom>
          <a:noFill/>
        </p:spPr>
        <p:txBody>
          <a:bodyPr wrap="square" rtlCol="0">
            <a:spAutoFit/>
          </a:bodyPr>
          <a:lstStyle/>
          <a:p>
            <a:pPr algn="ctr"/>
            <a:r>
              <a:rPr lang="en-GB" sz="2000" b="1" i="1" u="none" strike="noStrike" baseline="0" dirty="0"/>
              <a:t>“The facility didn't tell me that’s </a:t>
            </a:r>
          </a:p>
          <a:p>
            <a:pPr algn="ctr"/>
            <a:r>
              <a:rPr lang="en-GB" sz="2000" b="1" i="1" u="none" strike="noStrike" baseline="0" dirty="0"/>
              <a:t>why he fell”</a:t>
            </a:r>
          </a:p>
        </p:txBody>
      </p:sp>
      <p:sp>
        <p:nvSpPr>
          <p:cNvPr id="10" name="TextBox 9">
            <a:extLst>
              <a:ext uri="{FF2B5EF4-FFF2-40B4-BE49-F238E27FC236}">
                <a16:creationId xmlns:a16="http://schemas.microsoft.com/office/drawing/2014/main" id="{33425E9D-6605-ECEF-0489-AC361271ECD5}"/>
              </a:ext>
            </a:extLst>
          </p:cNvPr>
          <p:cNvSpPr txBox="1"/>
          <p:nvPr/>
        </p:nvSpPr>
        <p:spPr>
          <a:xfrm>
            <a:off x="1324306" y="1162189"/>
            <a:ext cx="7396041" cy="707886"/>
          </a:xfrm>
          <a:prstGeom prst="rect">
            <a:avLst/>
          </a:prstGeom>
          <a:noFill/>
        </p:spPr>
        <p:txBody>
          <a:bodyPr wrap="square" rtlCol="0">
            <a:spAutoFit/>
          </a:bodyPr>
          <a:lstStyle/>
          <a:p>
            <a:pPr algn="ctr"/>
            <a:r>
              <a:rPr lang="en-GB" sz="2000" b="1" i="1" u="none" strike="noStrike" baseline="0" dirty="0">
                <a:latin typeface="Calibri" panose="020F0502020204030204" pitchFamily="34" charset="0"/>
              </a:rPr>
              <a:t>“One minute she was there and the next she was on the ground and </a:t>
            </a:r>
          </a:p>
          <a:p>
            <a:pPr algn="ctr"/>
            <a:r>
              <a:rPr lang="en-GB" sz="2000" b="1" i="1" u="none" strike="noStrike" baseline="0" dirty="0">
                <a:latin typeface="Calibri" panose="020F0502020204030204" pitchFamily="34" charset="0"/>
              </a:rPr>
              <a:t>had hit her head and her elbow and her arm”</a:t>
            </a:r>
          </a:p>
        </p:txBody>
      </p:sp>
    </p:spTree>
    <p:extLst>
      <p:ext uri="{BB962C8B-B14F-4D97-AF65-F5344CB8AC3E}">
        <p14:creationId xmlns:p14="http://schemas.microsoft.com/office/powerpoint/2010/main" val="52093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6F30179A-955B-47DA-A04C-06E3F84AF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11" name="TextBox 10">
            <a:extLst>
              <a:ext uri="{FF2B5EF4-FFF2-40B4-BE49-F238E27FC236}">
                <a16:creationId xmlns:a16="http://schemas.microsoft.com/office/drawing/2014/main" id="{93A95013-1540-7C31-F2BA-D9C012911A3E}"/>
              </a:ext>
            </a:extLst>
          </p:cNvPr>
          <p:cNvSpPr txBox="1"/>
          <p:nvPr/>
        </p:nvSpPr>
        <p:spPr>
          <a:xfrm>
            <a:off x="531245" y="1949984"/>
            <a:ext cx="8275792" cy="400110"/>
          </a:xfrm>
          <a:prstGeom prst="rect">
            <a:avLst/>
          </a:prstGeom>
          <a:noFill/>
        </p:spPr>
        <p:txBody>
          <a:bodyPr wrap="none" rtlCol="0">
            <a:spAutoFit/>
          </a:bodyPr>
          <a:lstStyle/>
          <a:p>
            <a:pPr marL="342900" indent="-342900">
              <a:buFont typeface="Wingdings" panose="05000000000000000000" pitchFamily="2" charset="2"/>
              <a:buChar char="Ø"/>
            </a:pPr>
            <a:r>
              <a:rPr lang="en-GB" sz="2000" b="1" dirty="0">
                <a:latin typeface="Trebuchet MS" panose="020B0603020202020204" pitchFamily="34" charset="0"/>
              </a:rPr>
              <a:t>Perception that fall accelerated the progression of the dementia</a:t>
            </a:r>
          </a:p>
        </p:txBody>
      </p:sp>
      <p:sp>
        <p:nvSpPr>
          <p:cNvPr id="12" name="TextBox 11">
            <a:extLst>
              <a:ext uri="{FF2B5EF4-FFF2-40B4-BE49-F238E27FC236}">
                <a16:creationId xmlns:a16="http://schemas.microsoft.com/office/drawing/2014/main" id="{75C3DBA7-2AC1-81B6-954B-952D126A9B8F}"/>
              </a:ext>
            </a:extLst>
          </p:cNvPr>
          <p:cNvSpPr txBox="1"/>
          <p:nvPr/>
        </p:nvSpPr>
        <p:spPr>
          <a:xfrm>
            <a:off x="1446027" y="2482947"/>
            <a:ext cx="7176977" cy="646331"/>
          </a:xfrm>
          <a:prstGeom prst="rect">
            <a:avLst/>
          </a:prstGeom>
          <a:noFill/>
        </p:spPr>
        <p:txBody>
          <a:bodyPr wrap="square" rtlCol="0">
            <a:spAutoFit/>
          </a:bodyPr>
          <a:lstStyle/>
          <a:p>
            <a:r>
              <a:rPr lang="en-GB" sz="1800" b="0" i="1" u="none" strike="noStrike" baseline="0" dirty="0">
                <a:latin typeface="Trebuchet MS" panose="020B0603020202020204" pitchFamily="34" charset="0"/>
              </a:rPr>
              <a:t>“I can see it declining. Since the fall his dementia has really progressed. That fall really moved the dementia on.</a:t>
            </a:r>
            <a:r>
              <a:rPr lang="en-GB" b="0" i="1" u="none" strike="noStrike" baseline="0" dirty="0">
                <a:latin typeface="Trebuchet MS" panose="020B0603020202020204" pitchFamily="34" charset="0"/>
              </a:rPr>
              <a:t>”</a:t>
            </a:r>
          </a:p>
        </p:txBody>
      </p:sp>
      <p:sp>
        <p:nvSpPr>
          <p:cNvPr id="13" name="TextBox 12">
            <a:extLst>
              <a:ext uri="{FF2B5EF4-FFF2-40B4-BE49-F238E27FC236}">
                <a16:creationId xmlns:a16="http://schemas.microsoft.com/office/drawing/2014/main" id="{2789D0C9-3D1A-339F-0ED6-D814668C6522}"/>
              </a:ext>
            </a:extLst>
          </p:cNvPr>
          <p:cNvSpPr txBox="1"/>
          <p:nvPr/>
        </p:nvSpPr>
        <p:spPr>
          <a:xfrm>
            <a:off x="1446027" y="4733099"/>
            <a:ext cx="6985592" cy="923330"/>
          </a:xfrm>
          <a:prstGeom prst="rect">
            <a:avLst/>
          </a:prstGeom>
          <a:noFill/>
        </p:spPr>
        <p:txBody>
          <a:bodyPr wrap="square" rtlCol="0">
            <a:spAutoFit/>
          </a:bodyPr>
          <a:lstStyle/>
          <a:p>
            <a:r>
              <a:rPr lang="en-GB" b="0" i="1" u="none" strike="noStrike" baseline="0" dirty="0">
                <a:latin typeface="Trebuchet MS" panose="020B0603020202020204" pitchFamily="34" charset="0"/>
              </a:rPr>
              <a:t>“She fell twice, both of the falls she was set back, cognitively what she could do, what she could remember. She right on the very edge now, she'd go from acute care right to long term care.”</a:t>
            </a:r>
          </a:p>
        </p:txBody>
      </p:sp>
      <p:sp>
        <p:nvSpPr>
          <p:cNvPr id="14" name="TextBox 13">
            <a:extLst>
              <a:ext uri="{FF2B5EF4-FFF2-40B4-BE49-F238E27FC236}">
                <a16:creationId xmlns:a16="http://schemas.microsoft.com/office/drawing/2014/main" id="{1CBB30FC-F81D-F957-5833-24119CDA3EF0}"/>
              </a:ext>
            </a:extLst>
          </p:cNvPr>
          <p:cNvSpPr txBox="1"/>
          <p:nvPr/>
        </p:nvSpPr>
        <p:spPr>
          <a:xfrm>
            <a:off x="531245" y="4117238"/>
            <a:ext cx="6396495" cy="400110"/>
          </a:xfrm>
          <a:prstGeom prst="rect">
            <a:avLst/>
          </a:prstGeom>
          <a:noFill/>
        </p:spPr>
        <p:txBody>
          <a:bodyPr wrap="none" rtlCol="0">
            <a:spAutoFit/>
          </a:bodyPr>
          <a:lstStyle/>
          <a:p>
            <a:pPr marL="342900" indent="-342900">
              <a:buFont typeface="Wingdings" panose="05000000000000000000" pitchFamily="2" charset="2"/>
              <a:buChar char="Ø"/>
            </a:pPr>
            <a:r>
              <a:rPr lang="en-GB" sz="2000" b="1" dirty="0">
                <a:latin typeface="Trebuchet MS" panose="020B0603020202020204" pitchFamily="34" charset="0"/>
              </a:rPr>
              <a:t>Concern for the PLWD moving to long-term care</a:t>
            </a:r>
          </a:p>
        </p:txBody>
      </p:sp>
    </p:spTree>
    <p:extLst>
      <p:ext uri="{BB962C8B-B14F-4D97-AF65-F5344CB8AC3E}">
        <p14:creationId xmlns:p14="http://schemas.microsoft.com/office/powerpoint/2010/main" val="135838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8A6412F6-6756-2DCD-2369-28B6711FE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5" name="TextBox 4">
            <a:extLst>
              <a:ext uri="{FF2B5EF4-FFF2-40B4-BE49-F238E27FC236}">
                <a16:creationId xmlns:a16="http://schemas.microsoft.com/office/drawing/2014/main" id="{01ACEB7C-0BD8-93FA-5B41-BAE17386A7EE}"/>
              </a:ext>
            </a:extLst>
          </p:cNvPr>
          <p:cNvSpPr txBox="1"/>
          <p:nvPr/>
        </p:nvSpPr>
        <p:spPr>
          <a:xfrm>
            <a:off x="496850" y="2330993"/>
            <a:ext cx="5646226" cy="400110"/>
          </a:xfrm>
          <a:prstGeom prst="rect">
            <a:avLst/>
          </a:prstGeom>
          <a:noFill/>
        </p:spPr>
        <p:txBody>
          <a:bodyPr wrap="none" rtlCol="0">
            <a:spAutoFit/>
          </a:bodyPr>
          <a:lstStyle/>
          <a:p>
            <a:pPr marL="342900" indent="-342900">
              <a:buFont typeface="Wingdings" panose="05000000000000000000" pitchFamily="2" charset="2"/>
              <a:buChar char="Ø"/>
            </a:pPr>
            <a:r>
              <a:rPr lang="en-GB" sz="2000" b="1" dirty="0">
                <a:latin typeface="Trebuchet MS" panose="020B0603020202020204" pitchFamily="34" charset="0"/>
              </a:rPr>
              <a:t>Need for ‘coaching’ to prevent falls/get up</a:t>
            </a:r>
          </a:p>
        </p:txBody>
      </p:sp>
      <p:sp>
        <p:nvSpPr>
          <p:cNvPr id="10" name="TextBox 9">
            <a:extLst>
              <a:ext uri="{FF2B5EF4-FFF2-40B4-BE49-F238E27FC236}">
                <a16:creationId xmlns:a16="http://schemas.microsoft.com/office/drawing/2014/main" id="{5C4EF700-3E5F-7725-2942-4F2FA4BDD7DA}"/>
              </a:ext>
            </a:extLst>
          </p:cNvPr>
          <p:cNvSpPr txBox="1"/>
          <p:nvPr/>
        </p:nvSpPr>
        <p:spPr>
          <a:xfrm>
            <a:off x="898338" y="3913493"/>
            <a:ext cx="7806847" cy="923330"/>
          </a:xfrm>
          <a:prstGeom prst="rect">
            <a:avLst/>
          </a:prstGeom>
          <a:noFill/>
        </p:spPr>
        <p:txBody>
          <a:bodyPr wrap="square" rtlCol="0">
            <a:spAutoFit/>
          </a:bodyPr>
          <a:lstStyle/>
          <a:p>
            <a:r>
              <a:rPr lang="en-GB" sz="1800" b="0" i="1" u="none" strike="noStrike" baseline="0" dirty="0">
                <a:latin typeface="Trebuchet MS" panose="020B0603020202020204" pitchFamily="34" charset="0"/>
              </a:rPr>
              <a:t>“you have to say, "Toward the bed," or, "Toward me," whatever. And, "Now put one foot down. Now, put the other foot down. You're going to get up on both feet. You can do it”</a:t>
            </a:r>
          </a:p>
        </p:txBody>
      </p:sp>
      <p:sp>
        <p:nvSpPr>
          <p:cNvPr id="13" name="TextBox 12">
            <a:extLst>
              <a:ext uri="{FF2B5EF4-FFF2-40B4-BE49-F238E27FC236}">
                <a16:creationId xmlns:a16="http://schemas.microsoft.com/office/drawing/2014/main" id="{92DCD890-6E65-9A4D-6F5E-BE248321766C}"/>
              </a:ext>
            </a:extLst>
          </p:cNvPr>
          <p:cNvSpPr txBox="1"/>
          <p:nvPr/>
        </p:nvSpPr>
        <p:spPr>
          <a:xfrm>
            <a:off x="898338" y="3019393"/>
            <a:ext cx="7806847" cy="646331"/>
          </a:xfrm>
          <a:prstGeom prst="rect">
            <a:avLst/>
          </a:prstGeom>
          <a:noFill/>
        </p:spPr>
        <p:txBody>
          <a:bodyPr wrap="square" rtlCol="0">
            <a:spAutoFit/>
          </a:bodyPr>
          <a:lstStyle/>
          <a:p>
            <a:r>
              <a:rPr lang="en-GB" i="1" dirty="0">
                <a:latin typeface="Trebuchet MS" panose="020B0603020202020204" pitchFamily="34" charset="0"/>
              </a:rPr>
              <a:t>“</a:t>
            </a:r>
            <a:r>
              <a:rPr lang="en-GB" sz="1800" b="0" i="1" u="none" strike="noStrike" baseline="0" dirty="0">
                <a:latin typeface="Trebuchet MS" panose="020B0603020202020204" pitchFamily="34" charset="0"/>
              </a:rPr>
              <a:t>it took me probably 45 minutes before I could get her up off the ground because… she couldn't get her mind around what she was supposed to do</a:t>
            </a:r>
            <a:r>
              <a:rPr lang="en-GB" i="1" dirty="0">
                <a:latin typeface="Trebuchet MS" panose="020B0603020202020204" pitchFamily="34" charset="0"/>
              </a:rPr>
              <a:t>”</a:t>
            </a:r>
            <a:endParaRPr lang="en-GB" sz="1800" b="0" i="1" u="none" strike="noStrike" baseline="0" dirty="0">
              <a:latin typeface="Trebuchet MS" panose="020B0603020202020204" pitchFamily="34" charset="0"/>
            </a:endParaRPr>
          </a:p>
        </p:txBody>
      </p:sp>
    </p:spTree>
    <p:extLst>
      <p:ext uri="{BB962C8B-B14F-4D97-AF65-F5344CB8AC3E}">
        <p14:creationId xmlns:p14="http://schemas.microsoft.com/office/powerpoint/2010/main" val="400005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08E62B-57B5-26E5-A51C-6938B7EEBE8F}"/>
              </a:ext>
            </a:extLst>
          </p:cNvPr>
          <p:cNvSpPr/>
          <p:nvPr/>
        </p:nvSpPr>
        <p:spPr>
          <a:xfrm>
            <a:off x="0" y="0"/>
            <a:ext cx="9144000" cy="120015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Text&#10;&#10;Description automatically generated">
            <a:extLst>
              <a:ext uri="{FF2B5EF4-FFF2-40B4-BE49-F238E27FC236}">
                <a16:creationId xmlns:a16="http://schemas.microsoft.com/office/drawing/2014/main" id="{0AAD65D4-080C-21D9-223E-7723AAAE76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10" name="TextBox 9">
            <a:extLst>
              <a:ext uri="{FF2B5EF4-FFF2-40B4-BE49-F238E27FC236}">
                <a16:creationId xmlns:a16="http://schemas.microsoft.com/office/drawing/2014/main" id="{57F6328C-D963-7B5A-03C6-3FD33AA4689D}"/>
              </a:ext>
            </a:extLst>
          </p:cNvPr>
          <p:cNvSpPr txBox="1"/>
          <p:nvPr/>
        </p:nvSpPr>
        <p:spPr>
          <a:xfrm>
            <a:off x="167166" y="162784"/>
            <a:ext cx="1909497" cy="369332"/>
          </a:xfrm>
          <a:prstGeom prst="rect">
            <a:avLst/>
          </a:prstGeom>
          <a:noFill/>
        </p:spPr>
        <p:txBody>
          <a:bodyPr wrap="none" rtlCol="0">
            <a:spAutoFit/>
          </a:bodyPr>
          <a:lstStyle/>
          <a:p>
            <a:r>
              <a:rPr lang="en-GB" b="1" i="1" dirty="0">
                <a:solidFill>
                  <a:schemeClr val="bg1"/>
                </a:solidFill>
                <a:latin typeface="Trebuchet MS" panose="020B0603020202020204" pitchFamily="34" charset="0"/>
              </a:rPr>
              <a:t>Why this Study?</a:t>
            </a:r>
          </a:p>
        </p:txBody>
      </p:sp>
      <p:sp>
        <p:nvSpPr>
          <p:cNvPr id="11" name="TextBox 10">
            <a:extLst>
              <a:ext uri="{FF2B5EF4-FFF2-40B4-BE49-F238E27FC236}">
                <a16:creationId xmlns:a16="http://schemas.microsoft.com/office/drawing/2014/main" id="{879C035B-7EB2-C911-A182-0EC74E4AE021}"/>
              </a:ext>
            </a:extLst>
          </p:cNvPr>
          <p:cNvSpPr txBox="1"/>
          <p:nvPr/>
        </p:nvSpPr>
        <p:spPr>
          <a:xfrm>
            <a:off x="175451" y="578991"/>
            <a:ext cx="1630446" cy="338554"/>
          </a:xfrm>
          <a:prstGeom prst="rect">
            <a:avLst/>
          </a:prstGeom>
          <a:noFill/>
        </p:spPr>
        <p:txBody>
          <a:bodyPr wrap="none" rtlCol="0">
            <a:spAutoFit/>
          </a:bodyPr>
          <a:lstStyle/>
          <a:p>
            <a:r>
              <a:rPr lang="en-GB" sz="1600" dirty="0">
                <a:solidFill>
                  <a:schemeClr val="bg1"/>
                </a:solidFill>
                <a:latin typeface="Trebuchet MS" panose="020B0603020202020204" pitchFamily="34" charset="0"/>
              </a:rPr>
              <a:t>Dr Cathy Arnold</a:t>
            </a:r>
          </a:p>
        </p:txBody>
      </p:sp>
      <p:sp>
        <p:nvSpPr>
          <p:cNvPr id="12" name="TextBox 11">
            <a:extLst>
              <a:ext uri="{FF2B5EF4-FFF2-40B4-BE49-F238E27FC236}">
                <a16:creationId xmlns:a16="http://schemas.microsoft.com/office/drawing/2014/main" id="{1630C78B-4163-9603-77E5-AC419A7C7E06}"/>
              </a:ext>
            </a:extLst>
          </p:cNvPr>
          <p:cNvSpPr txBox="1"/>
          <p:nvPr/>
        </p:nvSpPr>
        <p:spPr>
          <a:xfrm>
            <a:off x="175451" y="822502"/>
            <a:ext cx="6821868" cy="307777"/>
          </a:xfrm>
          <a:prstGeom prst="rect">
            <a:avLst/>
          </a:prstGeom>
          <a:noFill/>
        </p:spPr>
        <p:txBody>
          <a:bodyPr wrap="none" rtlCol="0">
            <a:spAutoFit/>
          </a:bodyPr>
          <a:lstStyle/>
          <a:p>
            <a:r>
              <a:rPr lang="en-GB" sz="1400" dirty="0">
                <a:solidFill>
                  <a:schemeClr val="bg1"/>
                </a:solidFill>
                <a:latin typeface="Trebuchet MS" panose="020B0603020202020204" pitchFamily="34" charset="0"/>
              </a:rPr>
              <a:t>School of Rehabilitation Science – College of Medicine, University of Saskatchewan</a:t>
            </a:r>
          </a:p>
        </p:txBody>
      </p:sp>
      <p:sp>
        <p:nvSpPr>
          <p:cNvPr id="5" name="Content Placeholder 4"/>
          <p:cNvSpPr>
            <a:spLocks noGrp="1"/>
          </p:cNvSpPr>
          <p:nvPr>
            <p:ph idx="1"/>
          </p:nvPr>
        </p:nvSpPr>
        <p:spPr>
          <a:xfrm>
            <a:off x="0" y="1200150"/>
            <a:ext cx="9144000" cy="5657850"/>
          </a:xfrm>
          <a:blipFill dpi="0" rotWithShape="1">
            <a:blip r:embed="rId4">
              <a:alphaModFix amt="10000"/>
            </a:blip>
            <a:srcRect/>
            <a:stretch>
              <a:fillRect/>
            </a:stretch>
          </a:blipFill>
        </p:spPr>
        <p:txBody>
          <a:bodyPr/>
          <a:lstStyle/>
          <a:p>
            <a:pPr marL="0" indent="0">
              <a:buNone/>
            </a:pPr>
            <a:endParaRPr lang="en-US" dirty="0"/>
          </a:p>
          <a:p>
            <a:pPr lvl="1"/>
            <a:r>
              <a:rPr lang="en-US" dirty="0"/>
              <a:t>Falls leading cause of injury hospitalization</a:t>
            </a:r>
          </a:p>
          <a:p>
            <a:pPr lvl="2"/>
            <a:r>
              <a:rPr lang="en-US" dirty="0"/>
              <a:t>20 to 30 % of older adults fall every year</a:t>
            </a:r>
          </a:p>
          <a:p>
            <a:pPr marL="457200" lvl="1" indent="0">
              <a:buNone/>
            </a:pPr>
            <a:endParaRPr lang="en-US" dirty="0"/>
          </a:p>
          <a:p>
            <a:pPr lvl="1"/>
            <a:r>
              <a:rPr lang="en-US" dirty="0"/>
              <a:t>From a previous study of older adult/health care providers’ perceptions of falls, risk and post-fall care* </a:t>
            </a:r>
          </a:p>
          <a:p>
            <a:pPr lvl="2"/>
            <a:r>
              <a:rPr lang="en-US" dirty="0"/>
              <a:t>Many older adults believe “it won’t happen to me”</a:t>
            </a:r>
          </a:p>
          <a:p>
            <a:pPr lvl="2"/>
            <a:r>
              <a:rPr lang="en-US" dirty="0"/>
              <a:t>“we need to be proactive”</a:t>
            </a:r>
          </a:p>
          <a:p>
            <a:pPr marL="457200" lvl="1" indent="0">
              <a:buNone/>
            </a:pPr>
            <a:endParaRPr lang="en-US" dirty="0"/>
          </a:p>
          <a:p>
            <a:pPr lvl="1"/>
            <a:r>
              <a:rPr lang="en-US" dirty="0"/>
              <a:t>Being proactive, identifying and mitigating risk does help to prevent falls</a:t>
            </a:r>
          </a:p>
        </p:txBody>
      </p:sp>
      <p:sp>
        <p:nvSpPr>
          <p:cNvPr id="2" name="TextBox 1">
            <a:extLst>
              <a:ext uri="{FF2B5EF4-FFF2-40B4-BE49-F238E27FC236}">
                <a16:creationId xmlns:a16="http://schemas.microsoft.com/office/drawing/2014/main" id="{E7602B19-0BCC-5A0D-36FB-812E7CE162A2}"/>
              </a:ext>
            </a:extLst>
          </p:cNvPr>
          <p:cNvSpPr txBox="1"/>
          <p:nvPr/>
        </p:nvSpPr>
        <p:spPr>
          <a:xfrm>
            <a:off x="4195985" y="5906265"/>
            <a:ext cx="4664547" cy="461665"/>
          </a:xfrm>
          <a:prstGeom prst="rect">
            <a:avLst/>
          </a:prstGeom>
          <a:noFill/>
        </p:spPr>
        <p:txBody>
          <a:bodyPr wrap="none" rtlCol="0">
            <a:spAutoFit/>
          </a:bodyPr>
          <a:lstStyle/>
          <a:p>
            <a:r>
              <a:rPr lang="en-US" sz="1200" dirty="0"/>
              <a:t>A Collaborative Approach to Fall Risk Identification, Prevention </a:t>
            </a:r>
          </a:p>
          <a:p>
            <a:r>
              <a:rPr lang="en-US" sz="1200" dirty="0"/>
              <a:t>and Post-Fall Care for Older Adults in Saskatchewan. Arnold, Kemp et al.</a:t>
            </a:r>
            <a:endParaRPr lang="en-CA" sz="1200" dirty="0"/>
          </a:p>
        </p:txBody>
      </p:sp>
    </p:spTree>
    <p:extLst>
      <p:ext uri="{BB962C8B-B14F-4D97-AF65-F5344CB8AC3E}">
        <p14:creationId xmlns:p14="http://schemas.microsoft.com/office/powerpoint/2010/main" val="1566084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8A6412F6-6756-2DCD-2369-28B6711FE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6" name="TextBox 5">
            <a:extLst>
              <a:ext uri="{FF2B5EF4-FFF2-40B4-BE49-F238E27FC236}">
                <a16:creationId xmlns:a16="http://schemas.microsoft.com/office/drawing/2014/main" id="{133B4046-BD6A-5B41-75D1-633B441B19AD}"/>
              </a:ext>
            </a:extLst>
          </p:cNvPr>
          <p:cNvSpPr txBox="1"/>
          <p:nvPr/>
        </p:nvSpPr>
        <p:spPr>
          <a:xfrm>
            <a:off x="734975" y="2324663"/>
            <a:ext cx="6694653" cy="400110"/>
          </a:xfrm>
          <a:prstGeom prst="rect">
            <a:avLst/>
          </a:prstGeom>
          <a:noFill/>
        </p:spPr>
        <p:txBody>
          <a:bodyPr wrap="none" rtlCol="0">
            <a:spAutoFit/>
          </a:bodyPr>
          <a:lstStyle/>
          <a:p>
            <a:pPr marL="342900" indent="-342900">
              <a:buFont typeface="Wingdings" panose="05000000000000000000" pitchFamily="2" charset="2"/>
              <a:buChar char="Ø"/>
            </a:pPr>
            <a:r>
              <a:rPr lang="en-GB" sz="2000" b="1" dirty="0">
                <a:latin typeface="Trebuchet MS" panose="020B0603020202020204" pitchFamily="34" charset="0"/>
              </a:rPr>
              <a:t>PLWD doesn’t remember or understand a fall event</a:t>
            </a:r>
          </a:p>
        </p:txBody>
      </p:sp>
      <p:sp>
        <p:nvSpPr>
          <p:cNvPr id="8" name="TextBox 7">
            <a:extLst>
              <a:ext uri="{FF2B5EF4-FFF2-40B4-BE49-F238E27FC236}">
                <a16:creationId xmlns:a16="http://schemas.microsoft.com/office/drawing/2014/main" id="{D8366E3F-9DA8-0370-7252-27399A7DEBFF}"/>
              </a:ext>
            </a:extLst>
          </p:cNvPr>
          <p:cNvSpPr txBox="1"/>
          <p:nvPr/>
        </p:nvSpPr>
        <p:spPr>
          <a:xfrm>
            <a:off x="1136463" y="3964666"/>
            <a:ext cx="7082370" cy="646331"/>
          </a:xfrm>
          <a:prstGeom prst="rect">
            <a:avLst/>
          </a:prstGeom>
          <a:noFill/>
        </p:spPr>
        <p:txBody>
          <a:bodyPr wrap="square" rtlCol="0">
            <a:spAutoFit/>
          </a:bodyPr>
          <a:lstStyle/>
          <a:p>
            <a:r>
              <a:rPr lang="en-GB" i="1" dirty="0">
                <a:latin typeface="Trebuchet MS" panose="020B0603020202020204" pitchFamily="34" charset="0"/>
              </a:rPr>
              <a:t>“a</a:t>
            </a:r>
            <a:r>
              <a:rPr lang="en-GB" sz="1800" b="0" i="1" u="none" strike="noStrike" baseline="0" dirty="0">
                <a:latin typeface="Trebuchet MS" panose="020B0603020202020204" pitchFamily="34" charset="0"/>
              </a:rPr>
              <a:t>s far as my mom was concerned, the fall—unless she was feeling pain right now, she didn’t remember the fall at all”</a:t>
            </a:r>
          </a:p>
        </p:txBody>
      </p:sp>
      <p:sp>
        <p:nvSpPr>
          <p:cNvPr id="9" name="TextBox 8">
            <a:extLst>
              <a:ext uri="{FF2B5EF4-FFF2-40B4-BE49-F238E27FC236}">
                <a16:creationId xmlns:a16="http://schemas.microsoft.com/office/drawing/2014/main" id="{1B34C73E-8DE4-C8CA-C4DC-4B612E3F8D59}"/>
              </a:ext>
            </a:extLst>
          </p:cNvPr>
          <p:cNvSpPr txBox="1"/>
          <p:nvPr/>
        </p:nvSpPr>
        <p:spPr>
          <a:xfrm>
            <a:off x="1136463" y="3021554"/>
            <a:ext cx="7507673" cy="646331"/>
          </a:xfrm>
          <a:prstGeom prst="rect">
            <a:avLst/>
          </a:prstGeom>
          <a:noFill/>
        </p:spPr>
        <p:txBody>
          <a:bodyPr wrap="square" rtlCol="0">
            <a:spAutoFit/>
          </a:bodyPr>
          <a:lstStyle/>
          <a:p>
            <a:r>
              <a:rPr lang="en-GB" sz="1800" b="0" i="1" u="none" strike="noStrike" baseline="0" dirty="0">
                <a:latin typeface="Trebuchet MS" panose="020B0603020202020204" pitchFamily="34" charset="0"/>
              </a:rPr>
              <a:t>“if she did fall, she could probably, quite easily, walk around on maybe a broken ankle or something and not even realize it”</a:t>
            </a:r>
          </a:p>
        </p:txBody>
      </p:sp>
    </p:spTree>
    <p:extLst>
      <p:ext uri="{BB962C8B-B14F-4D97-AF65-F5344CB8AC3E}">
        <p14:creationId xmlns:p14="http://schemas.microsoft.com/office/powerpoint/2010/main" val="205030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6F30179A-955B-47DA-A04C-06E3F84AF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5" name="Picture 4">
            <a:extLst>
              <a:ext uri="{FF2B5EF4-FFF2-40B4-BE49-F238E27FC236}">
                <a16:creationId xmlns:a16="http://schemas.microsoft.com/office/drawing/2014/main" id="{9ACAB413-8B8B-0177-3596-BF9058AD6C19}"/>
              </a:ext>
            </a:extLst>
          </p:cNvPr>
          <p:cNvPicPr>
            <a:picLocks noChangeAspect="1"/>
          </p:cNvPicPr>
          <p:nvPr/>
        </p:nvPicPr>
        <p:blipFill rotWithShape="1">
          <a:blip r:embed="rId4"/>
          <a:srcRect l="31759" t="6986" b="25612"/>
          <a:stretch/>
        </p:blipFill>
        <p:spPr>
          <a:xfrm>
            <a:off x="627033" y="2243981"/>
            <a:ext cx="2596785" cy="1706791"/>
          </a:xfrm>
          <a:prstGeom prst="rect">
            <a:avLst/>
          </a:prstGeom>
          <a:ln w="12700">
            <a:solidFill>
              <a:schemeClr val="accent5">
                <a:lumMod val="50000"/>
              </a:schemeClr>
            </a:solidFill>
          </a:ln>
        </p:spPr>
      </p:pic>
      <p:pic>
        <p:nvPicPr>
          <p:cNvPr id="7" name="Picture 6">
            <a:extLst>
              <a:ext uri="{FF2B5EF4-FFF2-40B4-BE49-F238E27FC236}">
                <a16:creationId xmlns:a16="http://schemas.microsoft.com/office/drawing/2014/main" id="{DD6D408B-CD03-63A9-B05E-44E41130BBD6}"/>
              </a:ext>
            </a:extLst>
          </p:cNvPr>
          <p:cNvPicPr>
            <a:picLocks noChangeAspect="1"/>
          </p:cNvPicPr>
          <p:nvPr/>
        </p:nvPicPr>
        <p:blipFill>
          <a:blip r:embed="rId5"/>
          <a:stretch>
            <a:fillRect/>
          </a:stretch>
        </p:blipFill>
        <p:spPr>
          <a:xfrm>
            <a:off x="3562350" y="1799829"/>
            <a:ext cx="1924050" cy="2150943"/>
          </a:xfrm>
          <a:prstGeom prst="rect">
            <a:avLst/>
          </a:prstGeom>
          <a:ln w="12700">
            <a:solidFill>
              <a:schemeClr val="accent5">
                <a:lumMod val="50000"/>
              </a:schemeClr>
            </a:solidFill>
          </a:ln>
        </p:spPr>
      </p:pic>
      <p:pic>
        <p:nvPicPr>
          <p:cNvPr id="8" name="Picture 7">
            <a:extLst>
              <a:ext uri="{FF2B5EF4-FFF2-40B4-BE49-F238E27FC236}">
                <a16:creationId xmlns:a16="http://schemas.microsoft.com/office/drawing/2014/main" id="{C26B6E45-C0AD-16CB-589A-0282B9B4169C}"/>
              </a:ext>
            </a:extLst>
          </p:cNvPr>
          <p:cNvPicPr>
            <a:picLocks noChangeAspect="1"/>
          </p:cNvPicPr>
          <p:nvPr/>
        </p:nvPicPr>
        <p:blipFill>
          <a:blip r:embed="rId6"/>
          <a:stretch>
            <a:fillRect/>
          </a:stretch>
        </p:blipFill>
        <p:spPr>
          <a:xfrm>
            <a:off x="5822719" y="2243981"/>
            <a:ext cx="2694248" cy="1706791"/>
          </a:xfrm>
          <a:prstGeom prst="rect">
            <a:avLst/>
          </a:prstGeom>
          <a:ln w="12700">
            <a:solidFill>
              <a:schemeClr val="accent5">
                <a:lumMod val="50000"/>
              </a:schemeClr>
            </a:solidFill>
          </a:ln>
        </p:spPr>
      </p:pic>
      <p:pic>
        <p:nvPicPr>
          <p:cNvPr id="9" name="Picture 8">
            <a:extLst>
              <a:ext uri="{FF2B5EF4-FFF2-40B4-BE49-F238E27FC236}">
                <a16:creationId xmlns:a16="http://schemas.microsoft.com/office/drawing/2014/main" id="{72F52994-DC40-7CB6-5F1C-C9F4FCCCF038}"/>
              </a:ext>
            </a:extLst>
          </p:cNvPr>
          <p:cNvPicPr>
            <a:picLocks noChangeAspect="1"/>
          </p:cNvPicPr>
          <p:nvPr/>
        </p:nvPicPr>
        <p:blipFill>
          <a:blip r:embed="rId7"/>
          <a:stretch>
            <a:fillRect/>
          </a:stretch>
        </p:blipFill>
        <p:spPr>
          <a:xfrm>
            <a:off x="6096665" y="4482006"/>
            <a:ext cx="2591134" cy="1679254"/>
          </a:xfrm>
          <a:prstGeom prst="rect">
            <a:avLst/>
          </a:prstGeom>
          <a:ln w="12700">
            <a:solidFill>
              <a:schemeClr val="accent5">
                <a:lumMod val="50000"/>
              </a:schemeClr>
            </a:solidFill>
          </a:ln>
        </p:spPr>
      </p:pic>
      <p:sp>
        <p:nvSpPr>
          <p:cNvPr id="10" name="TextBox 9">
            <a:extLst>
              <a:ext uri="{FF2B5EF4-FFF2-40B4-BE49-F238E27FC236}">
                <a16:creationId xmlns:a16="http://schemas.microsoft.com/office/drawing/2014/main" id="{B2BF1C1B-45D6-AE4E-F3E7-5A725F19E840}"/>
              </a:ext>
            </a:extLst>
          </p:cNvPr>
          <p:cNvSpPr txBox="1"/>
          <p:nvPr/>
        </p:nvSpPr>
        <p:spPr>
          <a:xfrm>
            <a:off x="1075673" y="3935219"/>
            <a:ext cx="1699504" cy="369332"/>
          </a:xfrm>
          <a:prstGeom prst="rect">
            <a:avLst/>
          </a:prstGeom>
          <a:noFill/>
        </p:spPr>
        <p:txBody>
          <a:bodyPr wrap="none" rtlCol="0">
            <a:spAutoFit/>
          </a:bodyPr>
          <a:lstStyle/>
          <a:p>
            <a:r>
              <a:rPr lang="en-GB" dirty="0">
                <a:latin typeface="Trebuchet MS" panose="020B0603020202020204" pitchFamily="34" charset="0"/>
              </a:rPr>
              <a:t>Family doctors</a:t>
            </a:r>
          </a:p>
        </p:txBody>
      </p:sp>
      <p:sp>
        <p:nvSpPr>
          <p:cNvPr id="15" name="TextBox 14">
            <a:extLst>
              <a:ext uri="{FF2B5EF4-FFF2-40B4-BE49-F238E27FC236}">
                <a16:creationId xmlns:a16="http://schemas.microsoft.com/office/drawing/2014/main" id="{A2961693-A773-6E32-0C48-010EBDDC86D8}"/>
              </a:ext>
            </a:extLst>
          </p:cNvPr>
          <p:cNvSpPr txBox="1"/>
          <p:nvPr/>
        </p:nvSpPr>
        <p:spPr>
          <a:xfrm>
            <a:off x="3598288" y="6146685"/>
            <a:ext cx="1852174" cy="369332"/>
          </a:xfrm>
          <a:prstGeom prst="rect">
            <a:avLst/>
          </a:prstGeom>
          <a:noFill/>
        </p:spPr>
        <p:txBody>
          <a:bodyPr wrap="none" rtlCol="0">
            <a:spAutoFit/>
          </a:bodyPr>
          <a:lstStyle/>
          <a:p>
            <a:r>
              <a:rPr lang="en-GB" dirty="0">
                <a:latin typeface="Trebuchet MS" panose="020B0603020202020204" pitchFamily="34" charset="0"/>
              </a:rPr>
              <a:t>Physiotherapists</a:t>
            </a:r>
          </a:p>
        </p:txBody>
      </p:sp>
      <p:sp>
        <p:nvSpPr>
          <p:cNvPr id="16" name="TextBox 15">
            <a:extLst>
              <a:ext uri="{FF2B5EF4-FFF2-40B4-BE49-F238E27FC236}">
                <a16:creationId xmlns:a16="http://schemas.microsoft.com/office/drawing/2014/main" id="{A410AE59-593D-9F48-C8C2-11DFA36FE3A7}"/>
              </a:ext>
            </a:extLst>
          </p:cNvPr>
          <p:cNvSpPr txBox="1"/>
          <p:nvPr/>
        </p:nvSpPr>
        <p:spPr>
          <a:xfrm>
            <a:off x="6253880" y="6146685"/>
            <a:ext cx="2204450" cy="369332"/>
          </a:xfrm>
          <a:prstGeom prst="rect">
            <a:avLst/>
          </a:prstGeom>
          <a:noFill/>
        </p:spPr>
        <p:txBody>
          <a:bodyPr wrap="none" rtlCol="0">
            <a:spAutoFit/>
          </a:bodyPr>
          <a:lstStyle/>
          <a:p>
            <a:r>
              <a:rPr lang="en-GB" dirty="0">
                <a:latin typeface="Trebuchet MS" panose="020B0603020202020204" pitchFamily="34" charset="0"/>
              </a:rPr>
              <a:t>Community support</a:t>
            </a:r>
          </a:p>
        </p:txBody>
      </p:sp>
      <p:sp>
        <p:nvSpPr>
          <p:cNvPr id="17" name="TextBox 16">
            <a:extLst>
              <a:ext uri="{FF2B5EF4-FFF2-40B4-BE49-F238E27FC236}">
                <a16:creationId xmlns:a16="http://schemas.microsoft.com/office/drawing/2014/main" id="{BBCC9823-A267-1FB9-0DCC-29B43AA84740}"/>
              </a:ext>
            </a:extLst>
          </p:cNvPr>
          <p:cNvSpPr txBox="1"/>
          <p:nvPr/>
        </p:nvSpPr>
        <p:spPr>
          <a:xfrm>
            <a:off x="3894378" y="3928008"/>
            <a:ext cx="1355243" cy="369332"/>
          </a:xfrm>
          <a:prstGeom prst="rect">
            <a:avLst/>
          </a:prstGeom>
          <a:noFill/>
        </p:spPr>
        <p:txBody>
          <a:bodyPr wrap="none" rtlCol="0">
            <a:spAutoFit/>
          </a:bodyPr>
          <a:lstStyle/>
          <a:p>
            <a:r>
              <a:rPr lang="en-GB" dirty="0">
                <a:latin typeface="Trebuchet MS" panose="020B0603020202020204" pitchFamily="34" charset="0"/>
              </a:rPr>
              <a:t>Paramedics</a:t>
            </a:r>
          </a:p>
        </p:txBody>
      </p:sp>
      <p:sp>
        <p:nvSpPr>
          <p:cNvPr id="18" name="TextBox 17">
            <a:extLst>
              <a:ext uri="{FF2B5EF4-FFF2-40B4-BE49-F238E27FC236}">
                <a16:creationId xmlns:a16="http://schemas.microsoft.com/office/drawing/2014/main" id="{AB8D2CA1-3C1E-CE14-FFFE-966759A45C69}"/>
              </a:ext>
            </a:extLst>
          </p:cNvPr>
          <p:cNvSpPr txBox="1"/>
          <p:nvPr/>
        </p:nvSpPr>
        <p:spPr>
          <a:xfrm>
            <a:off x="5865279" y="3935219"/>
            <a:ext cx="2651688" cy="369332"/>
          </a:xfrm>
          <a:prstGeom prst="rect">
            <a:avLst/>
          </a:prstGeom>
          <a:noFill/>
        </p:spPr>
        <p:txBody>
          <a:bodyPr wrap="none" rtlCol="0">
            <a:spAutoFit/>
          </a:bodyPr>
          <a:lstStyle/>
          <a:p>
            <a:r>
              <a:rPr lang="en-GB" dirty="0">
                <a:latin typeface="Trebuchet MS" panose="020B0603020202020204" pitchFamily="34" charset="0"/>
              </a:rPr>
              <a:t>ER healthcare providers</a:t>
            </a:r>
          </a:p>
        </p:txBody>
      </p:sp>
      <p:sp>
        <p:nvSpPr>
          <p:cNvPr id="19" name="TextBox 18">
            <a:extLst>
              <a:ext uri="{FF2B5EF4-FFF2-40B4-BE49-F238E27FC236}">
                <a16:creationId xmlns:a16="http://schemas.microsoft.com/office/drawing/2014/main" id="{5C91628E-6E65-92FD-8B12-BD0DB4855576}"/>
              </a:ext>
            </a:extLst>
          </p:cNvPr>
          <p:cNvSpPr txBox="1"/>
          <p:nvPr/>
        </p:nvSpPr>
        <p:spPr>
          <a:xfrm>
            <a:off x="137002" y="6146685"/>
            <a:ext cx="3235181" cy="369332"/>
          </a:xfrm>
          <a:prstGeom prst="rect">
            <a:avLst/>
          </a:prstGeom>
          <a:noFill/>
        </p:spPr>
        <p:txBody>
          <a:bodyPr wrap="none" rtlCol="0">
            <a:spAutoFit/>
          </a:bodyPr>
          <a:lstStyle/>
          <a:p>
            <a:r>
              <a:rPr lang="en-GB" dirty="0">
                <a:latin typeface="Trebuchet MS" panose="020B0603020202020204" pitchFamily="34" charset="0"/>
              </a:rPr>
              <a:t>Hospital healthcare providers</a:t>
            </a:r>
          </a:p>
        </p:txBody>
      </p:sp>
      <p:pic>
        <p:nvPicPr>
          <p:cNvPr id="20" name="Picture 19">
            <a:extLst>
              <a:ext uri="{FF2B5EF4-FFF2-40B4-BE49-F238E27FC236}">
                <a16:creationId xmlns:a16="http://schemas.microsoft.com/office/drawing/2014/main" id="{4A8E37C2-C9C3-041F-8EEC-B8D2C5A66317}"/>
              </a:ext>
            </a:extLst>
          </p:cNvPr>
          <p:cNvPicPr>
            <a:picLocks noChangeAspect="1"/>
          </p:cNvPicPr>
          <p:nvPr/>
        </p:nvPicPr>
        <p:blipFill>
          <a:blip r:embed="rId8"/>
          <a:stretch>
            <a:fillRect/>
          </a:stretch>
        </p:blipFill>
        <p:spPr>
          <a:xfrm>
            <a:off x="456201" y="4482006"/>
            <a:ext cx="2596785" cy="1679254"/>
          </a:xfrm>
          <a:prstGeom prst="rect">
            <a:avLst/>
          </a:prstGeom>
          <a:ln w="12700">
            <a:solidFill>
              <a:schemeClr val="accent5">
                <a:lumMod val="50000"/>
              </a:schemeClr>
            </a:solidFill>
          </a:ln>
        </p:spPr>
      </p:pic>
      <p:pic>
        <p:nvPicPr>
          <p:cNvPr id="21" name="Picture 20">
            <a:extLst>
              <a:ext uri="{FF2B5EF4-FFF2-40B4-BE49-F238E27FC236}">
                <a16:creationId xmlns:a16="http://schemas.microsoft.com/office/drawing/2014/main" id="{815FE100-E031-8ED2-B591-867E0CD1C07B}"/>
              </a:ext>
            </a:extLst>
          </p:cNvPr>
          <p:cNvPicPr>
            <a:picLocks noChangeAspect="1"/>
          </p:cNvPicPr>
          <p:nvPr/>
        </p:nvPicPr>
        <p:blipFill>
          <a:blip r:embed="rId9"/>
          <a:stretch>
            <a:fillRect/>
          </a:stretch>
        </p:blipFill>
        <p:spPr>
          <a:xfrm>
            <a:off x="3321281" y="4482006"/>
            <a:ext cx="2501438" cy="1664679"/>
          </a:xfrm>
          <a:prstGeom prst="rect">
            <a:avLst/>
          </a:prstGeom>
          <a:ln w="12700">
            <a:solidFill>
              <a:schemeClr val="accent5">
                <a:lumMod val="50000"/>
              </a:schemeClr>
            </a:solidFill>
          </a:ln>
        </p:spPr>
      </p:pic>
      <p:sp>
        <p:nvSpPr>
          <p:cNvPr id="22" name="TextBox 21">
            <a:extLst>
              <a:ext uri="{FF2B5EF4-FFF2-40B4-BE49-F238E27FC236}">
                <a16:creationId xmlns:a16="http://schemas.microsoft.com/office/drawing/2014/main" id="{C78CA1B3-B595-5801-EEB6-CA4B4DF3F0E2}"/>
              </a:ext>
            </a:extLst>
          </p:cNvPr>
          <p:cNvSpPr txBox="1"/>
          <p:nvPr/>
        </p:nvSpPr>
        <p:spPr>
          <a:xfrm>
            <a:off x="304800" y="1180872"/>
            <a:ext cx="4996881" cy="400110"/>
          </a:xfrm>
          <a:prstGeom prst="rect">
            <a:avLst/>
          </a:prstGeom>
          <a:noFill/>
        </p:spPr>
        <p:txBody>
          <a:bodyPr wrap="none" rtlCol="0">
            <a:spAutoFit/>
          </a:bodyPr>
          <a:lstStyle/>
          <a:p>
            <a:r>
              <a:rPr lang="en-GB" sz="2000" b="1" dirty="0">
                <a:latin typeface="Trebuchet MS" panose="020B0603020202020204" pitchFamily="34" charset="0"/>
              </a:rPr>
              <a:t>Experiences with the healthcare system</a:t>
            </a:r>
          </a:p>
        </p:txBody>
      </p:sp>
    </p:spTree>
    <p:extLst>
      <p:ext uri="{BB962C8B-B14F-4D97-AF65-F5344CB8AC3E}">
        <p14:creationId xmlns:p14="http://schemas.microsoft.com/office/powerpoint/2010/main" val="287410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8A6412F6-6756-2DCD-2369-28B6711FE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5" name="TextBox 4">
            <a:extLst>
              <a:ext uri="{FF2B5EF4-FFF2-40B4-BE49-F238E27FC236}">
                <a16:creationId xmlns:a16="http://schemas.microsoft.com/office/drawing/2014/main" id="{6834A19D-7012-10C1-8677-38CF3293BD48}"/>
              </a:ext>
            </a:extLst>
          </p:cNvPr>
          <p:cNvSpPr txBox="1"/>
          <p:nvPr/>
        </p:nvSpPr>
        <p:spPr>
          <a:xfrm>
            <a:off x="434329" y="1499190"/>
            <a:ext cx="4137671" cy="400110"/>
          </a:xfrm>
          <a:prstGeom prst="rect">
            <a:avLst/>
          </a:prstGeom>
          <a:noFill/>
        </p:spPr>
        <p:txBody>
          <a:bodyPr wrap="none" rtlCol="0">
            <a:spAutoFit/>
          </a:bodyPr>
          <a:lstStyle/>
          <a:p>
            <a:r>
              <a:rPr lang="en-GB" sz="2000" b="1" u="sng" dirty="0">
                <a:latin typeface="Trebuchet MS" panose="020B0603020202020204" pitchFamily="34" charset="0"/>
              </a:rPr>
              <a:t>Informal caregiver mental health</a:t>
            </a:r>
          </a:p>
        </p:txBody>
      </p:sp>
      <p:sp>
        <p:nvSpPr>
          <p:cNvPr id="7" name="TextBox 6">
            <a:extLst>
              <a:ext uri="{FF2B5EF4-FFF2-40B4-BE49-F238E27FC236}">
                <a16:creationId xmlns:a16="http://schemas.microsoft.com/office/drawing/2014/main" id="{5B2AF577-3BAC-583A-D778-BAC7ACA720A6}"/>
              </a:ext>
            </a:extLst>
          </p:cNvPr>
          <p:cNvSpPr txBox="1"/>
          <p:nvPr/>
        </p:nvSpPr>
        <p:spPr>
          <a:xfrm>
            <a:off x="799754" y="5123591"/>
            <a:ext cx="7876191" cy="923330"/>
          </a:xfrm>
          <a:prstGeom prst="rect">
            <a:avLst/>
          </a:prstGeom>
          <a:noFill/>
        </p:spPr>
        <p:txBody>
          <a:bodyPr wrap="square" rtlCol="0">
            <a:spAutoFit/>
          </a:bodyPr>
          <a:lstStyle/>
          <a:p>
            <a:r>
              <a:rPr lang="en-GB" sz="1800" b="0" i="1" u="none" strike="noStrike" baseline="0" dirty="0">
                <a:latin typeface="Trebuchet MS" panose="020B0603020202020204" pitchFamily="34" charset="0"/>
              </a:rPr>
              <a:t>“I am slowly morphing into the two of us… my identity has started to become more with his. When he's no longer here, how do I put myself back together?” </a:t>
            </a:r>
          </a:p>
        </p:txBody>
      </p:sp>
      <p:sp>
        <p:nvSpPr>
          <p:cNvPr id="8" name="TextBox 7">
            <a:extLst>
              <a:ext uri="{FF2B5EF4-FFF2-40B4-BE49-F238E27FC236}">
                <a16:creationId xmlns:a16="http://schemas.microsoft.com/office/drawing/2014/main" id="{F31B66D2-ED0B-EAAD-3957-AE05257A6424}"/>
              </a:ext>
            </a:extLst>
          </p:cNvPr>
          <p:cNvSpPr txBox="1"/>
          <p:nvPr/>
        </p:nvSpPr>
        <p:spPr>
          <a:xfrm>
            <a:off x="799754" y="2632257"/>
            <a:ext cx="2129109" cy="369332"/>
          </a:xfrm>
          <a:prstGeom prst="rect">
            <a:avLst/>
          </a:prstGeom>
          <a:noFill/>
        </p:spPr>
        <p:txBody>
          <a:bodyPr wrap="none" rtlCol="0">
            <a:spAutoFit/>
          </a:bodyPr>
          <a:lstStyle/>
          <a:p>
            <a:r>
              <a:rPr lang="en-GB" sz="1800" b="0" i="1" u="none" strike="noStrike" baseline="0" dirty="0">
                <a:latin typeface="Trebuchet MS" panose="020B0603020202020204" pitchFamily="34" charset="0"/>
              </a:rPr>
              <a:t>“I feel very alone”</a:t>
            </a:r>
          </a:p>
        </p:txBody>
      </p:sp>
      <p:sp>
        <p:nvSpPr>
          <p:cNvPr id="10" name="TextBox 9">
            <a:extLst>
              <a:ext uri="{FF2B5EF4-FFF2-40B4-BE49-F238E27FC236}">
                <a16:creationId xmlns:a16="http://schemas.microsoft.com/office/drawing/2014/main" id="{22C19316-4A6D-AD4B-D65F-87C10D2F4764}"/>
              </a:ext>
            </a:extLst>
          </p:cNvPr>
          <p:cNvSpPr txBox="1"/>
          <p:nvPr/>
        </p:nvSpPr>
        <p:spPr>
          <a:xfrm>
            <a:off x="799754" y="4225743"/>
            <a:ext cx="7938558" cy="369332"/>
          </a:xfrm>
          <a:prstGeom prst="rect">
            <a:avLst/>
          </a:prstGeom>
          <a:noFill/>
        </p:spPr>
        <p:txBody>
          <a:bodyPr wrap="square" rtlCol="0">
            <a:spAutoFit/>
          </a:bodyPr>
          <a:lstStyle/>
          <a:p>
            <a:r>
              <a:rPr lang="en-GB" sz="1800" b="0" i="1" u="none" strike="noStrike" baseline="0" dirty="0">
                <a:latin typeface="Trebuchet MS" panose="020B0603020202020204" pitchFamily="34" charset="0"/>
              </a:rPr>
              <a:t>“the Alzheimer's Society has been good therapy for us, definitely.”</a:t>
            </a:r>
          </a:p>
        </p:txBody>
      </p:sp>
      <p:sp>
        <p:nvSpPr>
          <p:cNvPr id="13" name="TextBox 12">
            <a:extLst>
              <a:ext uri="{FF2B5EF4-FFF2-40B4-BE49-F238E27FC236}">
                <a16:creationId xmlns:a16="http://schemas.microsoft.com/office/drawing/2014/main" id="{A33B0AD6-BC8B-A144-10A1-098FBF452FDB}"/>
              </a:ext>
            </a:extLst>
          </p:cNvPr>
          <p:cNvSpPr txBox="1"/>
          <p:nvPr/>
        </p:nvSpPr>
        <p:spPr>
          <a:xfrm>
            <a:off x="799754" y="3429000"/>
            <a:ext cx="3748142" cy="369332"/>
          </a:xfrm>
          <a:prstGeom prst="rect">
            <a:avLst/>
          </a:prstGeom>
          <a:noFill/>
        </p:spPr>
        <p:txBody>
          <a:bodyPr wrap="none" rtlCol="0">
            <a:spAutoFit/>
          </a:bodyPr>
          <a:lstStyle/>
          <a:p>
            <a:r>
              <a:rPr lang="en-GB" sz="1800" b="0" i="1" u="none" strike="noStrike" baseline="0" dirty="0">
                <a:latin typeface="Trebuchet MS" panose="020B0603020202020204" pitchFamily="34" charset="0"/>
              </a:rPr>
              <a:t>“it has been extremely stressful.”</a:t>
            </a:r>
          </a:p>
        </p:txBody>
      </p:sp>
      <p:pic>
        <p:nvPicPr>
          <p:cNvPr id="18" name="Picture 17">
            <a:extLst>
              <a:ext uri="{FF2B5EF4-FFF2-40B4-BE49-F238E27FC236}">
                <a16:creationId xmlns:a16="http://schemas.microsoft.com/office/drawing/2014/main" id="{AADA129A-5314-79B3-6002-18D4B6EC19E3}"/>
              </a:ext>
            </a:extLst>
          </p:cNvPr>
          <p:cNvPicPr>
            <a:picLocks noChangeAspect="1"/>
          </p:cNvPicPr>
          <p:nvPr/>
        </p:nvPicPr>
        <p:blipFill rotWithShape="1">
          <a:blip r:embed="rId4"/>
          <a:srcRect l="16512" t="828" r="18605" b="1"/>
          <a:stretch/>
        </p:blipFill>
        <p:spPr>
          <a:xfrm>
            <a:off x="6543364" y="1326233"/>
            <a:ext cx="2005634" cy="2044689"/>
          </a:xfrm>
          <a:prstGeom prst="rect">
            <a:avLst/>
          </a:prstGeom>
          <a:ln w="12700">
            <a:solidFill>
              <a:schemeClr val="accent5">
                <a:lumMod val="50000"/>
              </a:schemeClr>
            </a:solidFill>
          </a:ln>
        </p:spPr>
      </p:pic>
      <p:sp>
        <p:nvSpPr>
          <p:cNvPr id="19" name="TextBox 18">
            <a:extLst>
              <a:ext uri="{FF2B5EF4-FFF2-40B4-BE49-F238E27FC236}">
                <a16:creationId xmlns:a16="http://schemas.microsoft.com/office/drawing/2014/main" id="{CA286B2F-F2B3-419A-BC27-BF869471CAFC}"/>
              </a:ext>
            </a:extLst>
          </p:cNvPr>
          <p:cNvSpPr txBox="1"/>
          <p:nvPr/>
        </p:nvSpPr>
        <p:spPr>
          <a:xfrm>
            <a:off x="5312240" y="6695216"/>
            <a:ext cx="1205779" cy="369332"/>
          </a:xfrm>
          <a:prstGeom prst="rect">
            <a:avLst/>
          </a:prstGeom>
          <a:noFill/>
        </p:spPr>
        <p:txBody>
          <a:bodyPr wrap="none" rtlCol="0">
            <a:spAutoFit/>
          </a:bodyPr>
          <a:lstStyle/>
          <a:p>
            <a:r>
              <a:rPr lang="en-GB" dirty="0">
                <a:solidFill>
                  <a:srgbClr val="FF0000"/>
                </a:solidFill>
              </a:rPr>
              <a:t>POSITIVE…</a:t>
            </a:r>
          </a:p>
        </p:txBody>
      </p:sp>
    </p:spTree>
    <p:extLst>
      <p:ext uri="{BB962C8B-B14F-4D97-AF65-F5344CB8AC3E}">
        <p14:creationId xmlns:p14="http://schemas.microsoft.com/office/powerpoint/2010/main" val="2244592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8A6412F6-6756-2DCD-2369-28B6711FE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5" name="TextBox 4">
            <a:extLst>
              <a:ext uri="{FF2B5EF4-FFF2-40B4-BE49-F238E27FC236}">
                <a16:creationId xmlns:a16="http://schemas.microsoft.com/office/drawing/2014/main" id="{6834A19D-7012-10C1-8677-38CF3293BD48}"/>
              </a:ext>
            </a:extLst>
          </p:cNvPr>
          <p:cNvSpPr txBox="1"/>
          <p:nvPr/>
        </p:nvSpPr>
        <p:spPr>
          <a:xfrm>
            <a:off x="434329" y="1499190"/>
            <a:ext cx="4273927" cy="400110"/>
          </a:xfrm>
          <a:prstGeom prst="rect">
            <a:avLst/>
          </a:prstGeom>
          <a:noFill/>
        </p:spPr>
        <p:txBody>
          <a:bodyPr wrap="none" rtlCol="0">
            <a:spAutoFit/>
          </a:bodyPr>
          <a:lstStyle/>
          <a:p>
            <a:r>
              <a:rPr lang="en-GB" sz="2000" b="1" u="sng" dirty="0">
                <a:latin typeface="Trebuchet MS" panose="020B0603020202020204" pitchFamily="34" charset="0"/>
              </a:rPr>
              <a:t>Informal caregiver physical health</a:t>
            </a:r>
          </a:p>
        </p:txBody>
      </p:sp>
      <p:sp>
        <p:nvSpPr>
          <p:cNvPr id="6" name="TextBox 5">
            <a:extLst>
              <a:ext uri="{FF2B5EF4-FFF2-40B4-BE49-F238E27FC236}">
                <a16:creationId xmlns:a16="http://schemas.microsoft.com/office/drawing/2014/main" id="{6DD08903-B696-2B2D-D563-A64DF6E4D674}"/>
              </a:ext>
            </a:extLst>
          </p:cNvPr>
          <p:cNvSpPr txBox="1"/>
          <p:nvPr/>
        </p:nvSpPr>
        <p:spPr>
          <a:xfrm>
            <a:off x="965014" y="2036567"/>
            <a:ext cx="7700522" cy="646331"/>
          </a:xfrm>
          <a:prstGeom prst="rect">
            <a:avLst/>
          </a:prstGeom>
          <a:noFill/>
        </p:spPr>
        <p:txBody>
          <a:bodyPr wrap="square" rtlCol="0">
            <a:spAutoFit/>
          </a:bodyPr>
          <a:lstStyle/>
          <a:p>
            <a:r>
              <a:rPr lang="en-GB" sz="1800" b="0" i="1" u="none" strike="noStrike" baseline="0" dirty="0">
                <a:latin typeface="Trebuchet MS" panose="020B0603020202020204" pitchFamily="34" charset="0"/>
              </a:rPr>
              <a:t>“Absolutely running on empty. That's the way I describe it. You're just putting one foot in front of the other … all of us were exhausted.”</a:t>
            </a:r>
          </a:p>
        </p:txBody>
      </p:sp>
      <p:sp>
        <p:nvSpPr>
          <p:cNvPr id="7" name="TextBox 6">
            <a:extLst>
              <a:ext uri="{FF2B5EF4-FFF2-40B4-BE49-F238E27FC236}">
                <a16:creationId xmlns:a16="http://schemas.microsoft.com/office/drawing/2014/main" id="{0DAD5D75-505F-6C9B-252D-A9B216878376}"/>
              </a:ext>
            </a:extLst>
          </p:cNvPr>
          <p:cNvSpPr txBox="1"/>
          <p:nvPr/>
        </p:nvSpPr>
        <p:spPr>
          <a:xfrm>
            <a:off x="965013" y="5234275"/>
            <a:ext cx="10364366" cy="369332"/>
          </a:xfrm>
          <a:prstGeom prst="rect">
            <a:avLst/>
          </a:prstGeom>
          <a:noFill/>
        </p:spPr>
        <p:txBody>
          <a:bodyPr wrap="square" rtlCol="0">
            <a:spAutoFit/>
          </a:bodyPr>
          <a:lstStyle/>
          <a:p>
            <a:r>
              <a:rPr lang="en-GB" sz="1800" b="0" i="1" u="none" strike="noStrike" baseline="0" dirty="0">
                <a:latin typeface="Trebuchet MS" panose="020B0603020202020204" pitchFamily="34" charset="0"/>
              </a:rPr>
              <a:t>“you're postponing your own doctors appointments”</a:t>
            </a:r>
          </a:p>
        </p:txBody>
      </p:sp>
      <p:sp>
        <p:nvSpPr>
          <p:cNvPr id="8" name="TextBox 7">
            <a:extLst>
              <a:ext uri="{FF2B5EF4-FFF2-40B4-BE49-F238E27FC236}">
                <a16:creationId xmlns:a16="http://schemas.microsoft.com/office/drawing/2014/main" id="{33047C1D-7BD6-F893-870F-0305EE8BBCC8}"/>
              </a:ext>
            </a:extLst>
          </p:cNvPr>
          <p:cNvSpPr txBox="1"/>
          <p:nvPr/>
        </p:nvSpPr>
        <p:spPr>
          <a:xfrm>
            <a:off x="1692154" y="3435422"/>
            <a:ext cx="8335926" cy="369332"/>
          </a:xfrm>
          <a:prstGeom prst="rect">
            <a:avLst/>
          </a:prstGeom>
          <a:noFill/>
        </p:spPr>
        <p:txBody>
          <a:bodyPr wrap="square" rtlCol="0">
            <a:spAutoFit/>
          </a:bodyPr>
          <a:lstStyle/>
          <a:p>
            <a:r>
              <a:rPr lang="en-GB" sz="1800" b="0" i="1" u="none" strike="noStrike" baseline="0" dirty="0">
                <a:latin typeface="Trebuchet MS" panose="020B0603020202020204" pitchFamily="34" charset="0"/>
              </a:rPr>
              <a:t>“I hurt, like, I hurt all over.”</a:t>
            </a:r>
          </a:p>
        </p:txBody>
      </p:sp>
      <p:sp>
        <p:nvSpPr>
          <p:cNvPr id="9" name="TextBox 8">
            <a:extLst>
              <a:ext uri="{FF2B5EF4-FFF2-40B4-BE49-F238E27FC236}">
                <a16:creationId xmlns:a16="http://schemas.microsoft.com/office/drawing/2014/main" id="{5E8CD8E1-4514-8B36-8150-988E07FE8B55}"/>
              </a:ext>
            </a:extLst>
          </p:cNvPr>
          <p:cNvSpPr txBox="1"/>
          <p:nvPr/>
        </p:nvSpPr>
        <p:spPr>
          <a:xfrm>
            <a:off x="965013" y="2868036"/>
            <a:ext cx="5623655" cy="369332"/>
          </a:xfrm>
          <a:prstGeom prst="rect">
            <a:avLst/>
          </a:prstGeom>
          <a:noFill/>
        </p:spPr>
        <p:txBody>
          <a:bodyPr wrap="none" rtlCol="0">
            <a:spAutoFit/>
          </a:bodyPr>
          <a:lstStyle/>
          <a:p>
            <a:r>
              <a:rPr lang="en-GB" sz="1800" b="0" i="1" u="none" strike="noStrike" baseline="0" dirty="0">
                <a:latin typeface="Trebuchet MS" panose="020B0603020202020204" pitchFamily="34" charset="0"/>
              </a:rPr>
              <a:t>“migraines, stiff neck and shoulders and headaches”</a:t>
            </a:r>
          </a:p>
        </p:txBody>
      </p:sp>
      <p:sp>
        <p:nvSpPr>
          <p:cNvPr id="10" name="TextBox 9">
            <a:extLst>
              <a:ext uri="{FF2B5EF4-FFF2-40B4-BE49-F238E27FC236}">
                <a16:creationId xmlns:a16="http://schemas.microsoft.com/office/drawing/2014/main" id="{BE863629-729E-2C1E-B08B-7A5336E000FC}"/>
              </a:ext>
            </a:extLst>
          </p:cNvPr>
          <p:cNvSpPr txBox="1"/>
          <p:nvPr/>
        </p:nvSpPr>
        <p:spPr>
          <a:xfrm>
            <a:off x="965013" y="5816045"/>
            <a:ext cx="7700522" cy="646331"/>
          </a:xfrm>
          <a:prstGeom prst="rect">
            <a:avLst/>
          </a:prstGeom>
          <a:noFill/>
        </p:spPr>
        <p:txBody>
          <a:bodyPr wrap="square" rtlCol="0">
            <a:spAutoFit/>
          </a:bodyPr>
          <a:lstStyle/>
          <a:p>
            <a:r>
              <a:rPr lang="en-GB" sz="1800" b="0" i="1" u="none" strike="noStrike" baseline="0" dirty="0">
                <a:latin typeface="Trebuchet MS" panose="020B0603020202020204" pitchFamily="34" charset="0"/>
              </a:rPr>
              <a:t>“I started going to the gym... I knew I needed to be strong. I knew I needed balance; I knew I needed strength.” </a:t>
            </a:r>
          </a:p>
        </p:txBody>
      </p:sp>
      <p:sp>
        <p:nvSpPr>
          <p:cNvPr id="12" name="TextBox 11">
            <a:extLst>
              <a:ext uri="{FF2B5EF4-FFF2-40B4-BE49-F238E27FC236}">
                <a16:creationId xmlns:a16="http://schemas.microsoft.com/office/drawing/2014/main" id="{24408576-6C67-A71B-8E95-7B028ECA9E63}"/>
              </a:ext>
            </a:extLst>
          </p:cNvPr>
          <p:cNvSpPr txBox="1"/>
          <p:nvPr/>
        </p:nvSpPr>
        <p:spPr>
          <a:xfrm>
            <a:off x="1692154" y="4545027"/>
            <a:ext cx="2573269" cy="369332"/>
          </a:xfrm>
          <a:prstGeom prst="rect">
            <a:avLst/>
          </a:prstGeom>
          <a:noFill/>
        </p:spPr>
        <p:txBody>
          <a:bodyPr wrap="none" rtlCol="0">
            <a:spAutoFit/>
          </a:bodyPr>
          <a:lstStyle/>
          <a:p>
            <a:r>
              <a:rPr lang="en-GB" sz="1800" b="0" i="1" u="none" strike="noStrike" baseline="0" dirty="0">
                <a:latin typeface="Trebuchet MS" panose="020B0603020202020204" pitchFamily="34" charset="0"/>
              </a:rPr>
              <a:t>“it’s hurting my back” </a:t>
            </a:r>
          </a:p>
        </p:txBody>
      </p:sp>
      <p:sp>
        <p:nvSpPr>
          <p:cNvPr id="13" name="TextBox 12">
            <a:extLst>
              <a:ext uri="{FF2B5EF4-FFF2-40B4-BE49-F238E27FC236}">
                <a16:creationId xmlns:a16="http://schemas.microsoft.com/office/drawing/2014/main" id="{ED03BB13-5D7A-B775-E922-6DAF442A8B1C}"/>
              </a:ext>
            </a:extLst>
          </p:cNvPr>
          <p:cNvSpPr txBox="1"/>
          <p:nvPr/>
        </p:nvSpPr>
        <p:spPr>
          <a:xfrm>
            <a:off x="1692154" y="3989892"/>
            <a:ext cx="2908168" cy="369332"/>
          </a:xfrm>
          <a:prstGeom prst="rect">
            <a:avLst/>
          </a:prstGeom>
          <a:noFill/>
        </p:spPr>
        <p:txBody>
          <a:bodyPr wrap="none" rtlCol="0">
            <a:spAutoFit/>
          </a:bodyPr>
          <a:lstStyle/>
          <a:p>
            <a:r>
              <a:rPr lang="en-GB" i="1" dirty="0">
                <a:latin typeface="Trebuchet MS" panose="020B0603020202020204" pitchFamily="34" charset="0"/>
              </a:rPr>
              <a:t>“</a:t>
            </a:r>
            <a:r>
              <a:rPr lang="en-GB" sz="1800" b="0" i="1" u="none" strike="noStrike" baseline="0" dirty="0">
                <a:latin typeface="Trebuchet MS" panose="020B0603020202020204" pitchFamily="34" charset="0"/>
              </a:rPr>
              <a:t>not being able to sleep”</a:t>
            </a:r>
            <a:endParaRPr lang="en-GB" i="1" dirty="0">
              <a:latin typeface="Trebuchet MS" panose="020B0603020202020204" pitchFamily="34" charset="0"/>
            </a:endParaRPr>
          </a:p>
        </p:txBody>
      </p:sp>
      <p:pic>
        <p:nvPicPr>
          <p:cNvPr id="14" name="Picture 13">
            <a:extLst>
              <a:ext uri="{FF2B5EF4-FFF2-40B4-BE49-F238E27FC236}">
                <a16:creationId xmlns:a16="http://schemas.microsoft.com/office/drawing/2014/main" id="{B559694C-89C8-6B46-9BBD-1420B6AD1169}"/>
              </a:ext>
            </a:extLst>
          </p:cNvPr>
          <p:cNvPicPr>
            <a:picLocks noChangeAspect="1"/>
          </p:cNvPicPr>
          <p:nvPr/>
        </p:nvPicPr>
        <p:blipFill>
          <a:blip r:embed="rId4"/>
          <a:stretch>
            <a:fillRect/>
          </a:stretch>
        </p:blipFill>
        <p:spPr>
          <a:xfrm>
            <a:off x="5456080" y="3379625"/>
            <a:ext cx="2573269" cy="1712393"/>
          </a:xfrm>
          <a:prstGeom prst="rect">
            <a:avLst/>
          </a:prstGeom>
          <a:ln w="12700">
            <a:solidFill>
              <a:schemeClr val="accent5">
                <a:lumMod val="50000"/>
              </a:schemeClr>
            </a:solidFill>
          </a:ln>
        </p:spPr>
      </p:pic>
    </p:spTree>
    <p:extLst>
      <p:ext uri="{BB962C8B-B14F-4D97-AF65-F5344CB8AC3E}">
        <p14:creationId xmlns:p14="http://schemas.microsoft.com/office/powerpoint/2010/main" val="409484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CB5E272-2C08-19A1-8C23-4D0B6FB6DE43}"/>
              </a:ext>
            </a:extLst>
          </p:cNvPr>
          <p:cNvSpPr/>
          <p:nvPr/>
        </p:nvSpPr>
        <p:spPr>
          <a:xfrm>
            <a:off x="1108552" y="6125450"/>
            <a:ext cx="6926895" cy="393953"/>
          </a:xfrm>
          <a:prstGeom prst="roundRect">
            <a:avLst/>
          </a:prstGeom>
          <a:solidFill>
            <a:srgbClr val="FF5050"/>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3CCE90A-DB32-79F2-58EA-63B594E7888F}"/>
              </a:ext>
            </a:extLst>
          </p:cNvPr>
          <p:cNvSpPr/>
          <p:nvPr/>
        </p:nvSpPr>
        <p:spPr>
          <a:xfrm>
            <a:off x="303244" y="5204346"/>
            <a:ext cx="2731837" cy="646331"/>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078E718B-481C-CA3A-21D4-3E9AE20FC9BF}"/>
              </a:ext>
            </a:extLst>
          </p:cNvPr>
          <p:cNvSpPr/>
          <p:nvPr/>
        </p:nvSpPr>
        <p:spPr>
          <a:xfrm>
            <a:off x="303245" y="4322600"/>
            <a:ext cx="2546280" cy="646331"/>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FAC68B05-6B25-76FB-C56B-AFC2591DD057}"/>
              </a:ext>
            </a:extLst>
          </p:cNvPr>
          <p:cNvSpPr/>
          <p:nvPr/>
        </p:nvSpPr>
        <p:spPr>
          <a:xfrm>
            <a:off x="303245" y="3636466"/>
            <a:ext cx="2731838" cy="414452"/>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08A3E30-B9F0-DA15-FA4F-328E024F2FA2}"/>
              </a:ext>
            </a:extLst>
          </p:cNvPr>
          <p:cNvSpPr/>
          <p:nvPr/>
        </p:nvSpPr>
        <p:spPr>
          <a:xfrm>
            <a:off x="5649575" y="5120062"/>
            <a:ext cx="3274829" cy="657010"/>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F63CFF-8D37-4513-A959-1585BE7999D4}"/>
              </a:ext>
            </a:extLst>
          </p:cNvPr>
          <p:cNvSpPr/>
          <p:nvPr/>
        </p:nvSpPr>
        <p:spPr>
          <a:xfrm>
            <a:off x="5649572" y="3903714"/>
            <a:ext cx="3274829" cy="962952"/>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D6E4CA19-F1CF-0101-2C5F-CB5145B6B7BD}"/>
              </a:ext>
            </a:extLst>
          </p:cNvPr>
          <p:cNvSpPr/>
          <p:nvPr/>
        </p:nvSpPr>
        <p:spPr>
          <a:xfrm>
            <a:off x="5635559" y="2371254"/>
            <a:ext cx="3274829" cy="1287414"/>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1108ADD-96CA-4DA0-0123-C5EF741B45C2}"/>
              </a:ext>
            </a:extLst>
          </p:cNvPr>
          <p:cNvSpPr/>
          <p:nvPr/>
        </p:nvSpPr>
        <p:spPr>
          <a:xfrm>
            <a:off x="303244" y="2386868"/>
            <a:ext cx="4849307" cy="1016860"/>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204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Interviews</a:t>
            </a:r>
          </a:p>
        </p:txBody>
      </p:sp>
      <p:pic>
        <p:nvPicPr>
          <p:cNvPr id="4" name="Picture 3" descr="Text&#10;&#10;Description automatically generated">
            <a:extLst>
              <a:ext uri="{FF2B5EF4-FFF2-40B4-BE49-F238E27FC236}">
                <a16:creationId xmlns:a16="http://schemas.microsoft.com/office/drawing/2014/main" id="{8A6412F6-6756-2DCD-2369-28B6711FE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5" name="TextBox 4">
            <a:extLst>
              <a:ext uri="{FF2B5EF4-FFF2-40B4-BE49-F238E27FC236}">
                <a16:creationId xmlns:a16="http://schemas.microsoft.com/office/drawing/2014/main" id="{EB607E45-8404-8610-E6C2-ED6378C73F56}"/>
              </a:ext>
            </a:extLst>
          </p:cNvPr>
          <p:cNvSpPr txBox="1"/>
          <p:nvPr/>
        </p:nvSpPr>
        <p:spPr>
          <a:xfrm>
            <a:off x="689344" y="1287856"/>
            <a:ext cx="7765312" cy="769441"/>
          </a:xfrm>
          <a:prstGeom prst="rect">
            <a:avLst/>
          </a:prstGeom>
          <a:noFill/>
        </p:spPr>
        <p:txBody>
          <a:bodyPr wrap="square" rtlCol="0">
            <a:spAutoFit/>
          </a:bodyPr>
          <a:lstStyle/>
          <a:p>
            <a:pPr algn="ctr"/>
            <a:r>
              <a:rPr lang="en-GB" sz="2200" dirty="0">
                <a:solidFill>
                  <a:srgbClr val="1D2C12"/>
                </a:solidFill>
                <a:latin typeface="Trebuchet MS" panose="020B0603020202020204" pitchFamily="34" charset="0"/>
              </a:rPr>
              <a:t>What advice would you offer to other informal caregivers of PLWD at risk of falling?</a:t>
            </a:r>
          </a:p>
        </p:txBody>
      </p:sp>
      <p:sp>
        <p:nvSpPr>
          <p:cNvPr id="6" name="TextBox 5">
            <a:extLst>
              <a:ext uri="{FF2B5EF4-FFF2-40B4-BE49-F238E27FC236}">
                <a16:creationId xmlns:a16="http://schemas.microsoft.com/office/drawing/2014/main" id="{E1445685-117C-AFD5-2AC9-47C44BD4DAF4}"/>
              </a:ext>
            </a:extLst>
          </p:cNvPr>
          <p:cNvSpPr txBox="1"/>
          <p:nvPr/>
        </p:nvSpPr>
        <p:spPr>
          <a:xfrm>
            <a:off x="307484" y="2417786"/>
            <a:ext cx="4849307" cy="923330"/>
          </a:xfrm>
          <a:prstGeom prst="rect">
            <a:avLst/>
          </a:prstGeom>
          <a:noFill/>
        </p:spPr>
        <p:txBody>
          <a:bodyPr wrap="square" rtlCol="0">
            <a:spAutoFit/>
          </a:bodyPr>
          <a:lstStyle/>
          <a:p>
            <a:r>
              <a:rPr lang="en-GB" sz="1800" b="0" i="1" u="none" strike="noStrike" baseline="0" dirty="0">
                <a:latin typeface="Trebuchet MS" panose="020B0603020202020204" pitchFamily="34" charset="0"/>
              </a:rPr>
              <a:t>“you've got to do this one day at a time, you can't zoom ahead. You've got to be in the moment and deal with what you've got”</a:t>
            </a:r>
          </a:p>
        </p:txBody>
      </p:sp>
      <p:sp>
        <p:nvSpPr>
          <p:cNvPr id="7" name="TextBox 6">
            <a:extLst>
              <a:ext uri="{FF2B5EF4-FFF2-40B4-BE49-F238E27FC236}">
                <a16:creationId xmlns:a16="http://schemas.microsoft.com/office/drawing/2014/main" id="{F73C100A-443E-14A4-6DF4-4D0A672891FF}"/>
              </a:ext>
            </a:extLst>
          </p:cNvPr>
          <p:cNvSpPr txBox="1"/>
          <p:nvPr/>
        </p:nvSpPr>
        <p:spPr>
          <a:xfrm>
            <a:off x="5649579" y="5130741"/>
            <a:ext cx="3413051" cy="646331"/>
          </a:xfrm>
          <a:prstGeom prst="rect">
            <a:avLst/>
          </a:prstGeom>
          <a:noFill/>
        </p:spPr>
        <p:txBody>
          <a:bodyPr wrap="square" rtlCol="0">
            <a:spAutoFit/>
          </a:bodyPr>
          <a:lstStyle/>
          <a:p>
            <a:r>
              <a:rPr lang="en-GB" sz="1800" b="0" i="1" u="none" strike="noStrike" baseline="0" dirty="0">
                <a:latin typeface="Trebuchet MS" panose="020B0603020202020204" pitchFamily="34" charset="0"/>
              </a:rPr>
              <a:t>“there's a lot of surprises and that sort of thing”</a:t>
            </a:r>
          </a:p>
        </p:txBody>
      </p:sp>
      <p:sp>
        <p:nvSpPr>
          <p:cNvPr id="8" name="TextBox 7">
            <a:extLst>
              <a:ext uri="{FF2B5EF4-FFF2-40B4-BE49-F238E27FC236}">
                <a16:creationId xmlns:a16="http://schemas.microsoft.com/office/drawing/2014/main" id="{187F5893-6B43-13D2-4FD2-F21AE977E1AF}"/>
              </a:ext>
            </a:extLst>
          </p:cNvPr>
          <p:cNvSpPr txBox="1"/>
          <p:nvPr/>
        </p:nvSpPr>
        <p:spPr>
          <a:xfrm>
            <a:off x="303244" y="4326187"/>
            <a:ext cx="2731837" cy="646331"/>
          </a:xfrm>
          <a:prstGeom prst="rect">
            <a:avLst/>
          </a:prstGeom>
          <a:noFill/>
        </p:spPr>
        <p:txBody>
          <a:bodyPr wrap="square" rtlCol="0">
            <a:spAutoFit/>
          </a:bodyPr>
          <a:lstStyle/>
          <a:p>
            <a:r>
              <a:rPr lang="en-GB" i="1" dirty="0">
                <a:latin typeface="Trebuchet MS" panose="020B0603020202020204" pitchFamily="34" charset="0"/>
              </a:rPr>
              <a:t>“p</a:t>
            </a:r>
            <a:r>
              <a:rPr lang="en-GB" sz="1800" b="0" i="1" u="none" strike="noStrike" baseline="0" dirty="0">
                <a:latin typeface="Trebuchet MS" panose="020B0603020202020204" pitchFamily="34" charset="0"/>
              </a:rPr>
              <a:t>lease connect with the Alzheimer Society” </a:t>
            </a:r>
          </a:p>
        </p:txBody>
      </p:sp>
      <p:sp>
        <p:nvSpPr>
          <p:cNvPr id="9" name="TextBox 8">
            <a:extLst>
              <a:ext uri="{FF2B5EF4-FFF2-40B4-BE49-F238E27FC236}">
                <a16:creationId xmlns:a16="http://schemas.microsoft.com/office/drawing/2014/main" id="{14F14C13-B45A-9F97-DD1A-9D615A876BAA}"/>
              </a:ext>
            </a:extLst>
          </p:cNvPr>
          <p:cNvSpPr txBox="1"/>
          <p:nvPr/>
        </p:nvSpPr>
        <p:spPr>
          <a:xfrm>
            <a:off x="303244" y="5191770"/>
            <a:ext cx="2828261" cy="646331"/>
          </a:xfrm>
          <a:prstGeom prst="rect">
            <a:avLst/>
          </a:prstGeom>
          <a:noFill/>
        </p:spPr>
        <p:txBody>
          <a:bodyPr wrap="square" rtlCol="0">
            <a:spAutoFit/>
          </a:bodyPr>
          <a:lstStyle/>
          <a:p>
            <a:r>
              <a:rPr lang="en-GB" sz="1800" b="0" i="1" u="none" strike="noStrike" baseline="0" dirty="0">
                <a:latin typeface="Trebuchet MS" panose="020B0603020202020204" pitchFamily="34" charset="0"/>
              </a:rPr>
              <a:t>“you have to be ready to ask for and accept help”</a:t>
            </a:r>
          </a:p>
        </p:txBody>
      </p:sp>
      <p:sp>
        <p:nvSpPr>
          <p:cNvPr id="10" name="TextBox 9">
            <a:extLst>
              <a:ext uri="{FF2B5EF4-FFF2-40B4-BE49-F238E27FC236}">
                <a16:creationId xmlns:a16="http://schemas.microsoft.com/office/drawing/2014/main" id="{75D97CDC-A75F-226E-BB84-FBCA99BD79A8}"/>
              </a:ext>
            </a:extLst>
          </p:cNvPr>
          <p:cNvSpPr txBox="1"/>
          <p:nvPr/>
        </p:nvSpPr>
        <p:spPr>
          <a:xfrm>
            <a:off x="5649575" y="3943336"/>
            <a:ext cx="3592697" cy="923330"/>
          </a:xfrm>
          <a:prstGeom prst="rect">
            <a:avLst/>
          </a:prstGeom>
          <a:noFill/>
        </p:spPr>
        <p:txBody>
          <a:bodyPr wrap="square" rtlCol="0">
            <a:spAutoFit/>
          </a:bodyPr>
          <a:lstStyle/>
          <a:p>
            <a:r>
              <a:rPr lang="en-GB" b="0" i="1" u="none" strike="noStrike" baseline="0" dirty="0">
                <a:latin typeface="Trebuchet MS" panose="020B0603020202020204" pitchFamily="34" charset="0"/>
              </a:rPr>
              <a:t>“[there is a] number that you call for a fall from the fire department</a:t>
            </a:r>
            <a:r>
              <a:rPr lang="en-GB" i="1" dirty="0">
                <a:latin typeface="Trebuchet MS" panose="020B0603020202020204" pitchFamily="34" charset="0"/>
              </a:rPr>
              <a:t>”</a:t>
            </a:r>
            <a:endParaRPr lang="en-GB" b="0" i="1" u="none" strike="noStrike" baseline="0" dirty="0">
              <a:latin typeface="Trebuchet MS" panose="020B0603020202020204" pitchFamily="34" charset="0"/>
            </a:endParaRPr>
          </a:p>
        </p:txBody>
      </p:sp>
      <p:sp>
        <p:nvSpPr>
          <p:cNvPr id="11" name="TextBox 10">
            <a:extLst>
              <a:ext uri="{FF2B5EF4-FFF2-40B4-BE49-F238E27FC236}">
                <a16:creationId xmlns:a16="http://schemas.microsoft.com/office/drawing/2014/main" id="{12F7501E-0D28-5EB2-D485-D408D3DA325F}"/>
              </a:ext>
            </a:extLst>
          </p:cNvPr>
          <p:cNvSpPr txBox="1"/>
          <p:nvPr/>
        </p:nvSpPr>
        <p:spPr>
          <a:xfrm>
            <a:off x="5635561" y="2386868"/>
            <a:ext cx="3274828" cy="1200329"/>
          </a:xfrm>
          <a:prstGeom prst="rect">
            <a:avLst/>
          </a:prstGeom>
          <a:noFill/>
        </p:spPr>
        <p:txBody>
          <a:bodyPr wrap="square" rtlCol="0">
            <a:spAutoFit/>
          </a:bodyPr>
          <a:lstStyle/>
          <a:p>
            <a:r>
              <a:rPr lang="en-GB" sz="1800" b="0" i="1" u="none" strike="noStrike" baseline="0" dirty="0">
                <a:latin typeface="Trebuchet MS" panose="020B0603020202020204" pitchFamily="34" charset="0"/>
              </a:rPr>
              <a:t>“to prepare mentally because I was not prepared mentally. I did read it, but I wasn't prepared” </a:t>
            </a:r>
          </a:p>
        </p:txBody>
      </p:sp>
      <p:sp>
        <p:nvSpPr>
          <p:cNvPr id="12" name="TextBox 11">
            <a:extLst>
              <a:ext uri="{FF2B5EF4-FFF2-40B4-BE49-F238E27FC236}">
                <a16:creationId xmlns:a16="http://schemas.microsoft.com/office/drawing/2014/main" id="{104F9EA0-6C63-A599-E5A6-89BF99F256DC}"/>
              </a:ext>
            </a:extLst>
          </p:cNvPr>
          <p:cNvSpPr txBox="1"/>
          <p:nvPr/>
        </p:nvSpPr>
        <p:spPr>
          <a:xfrm>
            <a:off x="303244" y="3681586"/>
            <a:ext cx="2731838" cy="369332"/>
          </a:xfrm>
          <a:prstGeom prst="rect">
            <a:avLst/>
          </a:prstGeom>
          <a:noFill/>
        </p:spPr>
        <p:txBody>
          <a:bodyPr wrap="none" rtlCol="0">
            <a:spAutoFit/>
          </a:bodyPr>
          <a:lstStyle/>
          <a:p>
            <a:r>
              <a:rPr lang="en-GB" sz="1800" b="0" i="1" u="none" strike="noStrike" baseline="0" dirty="0">
                <a:latin typeface="Trebuchet MS" panose="020B0603020202020204" pitchFamily="34" charset="0"/>
              </a:rPr>
              <a:t>“don't take falls lightly”</a:t>
            </a:r>
          </a:p>
        </p:txBody>
      </p:sp>
      <p:sp>
        <p:nvSpPr>
          <p:cNvPr id="13" name="TextBox 12">
            <a:extLst>
              <a:ext uri="{FF2B5EF4-FFF2-40B4-BE49-F238E27FC236}">
                <a16:creationId xmlns:a16="http://schemas.microsoft.com/office/drawing/2014/main" id="{F0C9CC45-9BA2-193C-4669-CFA8E680CE86}"/>
              </a:ext>
            </a:extLst>
          </p:cNvPr>
          <p:cNvSpPr txBox="1"/>
          <p:nvPr/>
        </p:nvSpPr>
        <p:spPr>
          <a:xfrm>
            <a:off x="1239573" y="6144422"/>
            <a:ext cx="6926896" cy="369332"/>
          </a:xfrm>
          <a:prstGeom prst="rect">
            <a:avLst/>
          </a:prstGeom>
          <a:noFill/>
        </p:spPr>
        <p:txBody>
          <a:bodyPr wrap="square" rtlCol="0">
            <a:spAutoFit/>
          </a:bodyPr>
          <a:lstStyle/>
          <a:p>
            <a:r>
              <a:rPr lang="en-GB" i="1" dirty="0">
                <a:latin typeface="Trebuchet MS" panose="020B0603020202020204" pitchFamily="34" charset="0"/>
              </a:rPr>
              <a:t>“</a:t>
            </a:r>
            <a:r>
              <a:rPr lang="en-GB" sz="1800" b="0" i="1" u="none" strike="noStrike" baseline="0" dirty="0">
                <a:latin typeface="Trebuchet MS" panose="020B0603020202020204" pitchFamily="34" charset="0"/>
              </a:rPr>
              <a:t>don't underestimate the risk [of a fall]</a:t>
            </a:r>
            <a:r>
              <a:rPr lang="en-GB" i="1" dirty="0">
                <a:latin typeface="Trebuchet MS" panose="020B0603020202020204" pitchFamily="34" charset="0"/>
              </a:rPr>
              <a:t>… i</a:t>
            </a:r>
            <a:r>
              <a:rPr lang="en-GB" sz="1800" b="0" i="1" u="none" strike="noStrike" baseline="0" dirty="0">
                <a:latin typeface="Trebuchet MS" panose="020B0603020202020204" pitchFamily="34" charset="0"/>
              </a:rPr>
              <a:t>t's just not worth it”</a:t>
            </a:r>
          </a:p>
        </p:txBody>
      </p:sp>
      <p:pic>
        <p:nvPicPr>
          <p:cNvPr id="6146" name="Picture 2" descr="Diabetes Canada Guidelines 2018 - Diabetes In Older People - Dr Sue">
            <a:extLst>
              <a:ext uri="{FF2B5EF4-FFF2-40B4-BE49-F238E27FC236}">
                <a16:creationId xmlns:a16="http://schemas.microsoft.com/office/drawing/2014/main" id="{9B070898-A31D-4454-B805-05C7ABE70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598" y="3636466"/>
            <a:ext cx="2331442" cy="213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84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33722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Next Steps</a:t>
            </a:r>
          </a:p>
        </p:txBody>
      </p:sp>
      <p:pic>
        <p:nvPicPr>
          <p:cNvPr id="4" name="Picture 3" descr="Text&#10;&#10;Description automatically generated">
            <a:extLst>
              <a:ext uri="{FF2B5EF4-FFF2-40B4-BE49-F238E27FC236}">
                <a16:creationId xmlns:a16="http://schemas.microsoft.com/office/drawing/2014/main" id="{A211D3FE-BBDA-64D0-4D2A-2075DD68B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6" name="Picture 5">
            <a:extLst>
              <a:ext uri="{FF2B5EF4-FFF2-40B4-BE49-F238E27FC236}">
                <a16:creationId xmlns:a16="http://schemas.microsoft.com/office/drawing/2014/main" id="{120CEE63-F06A-1669-F811-1411541EE174}"/>
              </a:ext>
            </a:extLst>
          </p:cNvPr>
          <p:cNvPicPr>
            <a:picLocks noChangeAspect="1"/>
          </p:cNvPicPr>
          <p:nvPr/>
        </p:nvPicPr>
        <p:blipFill>
          <a:blip r:embed="rId4"/>
          <a:stretch>
            <a:fillRect/>
          </a:stretch>
        </p:blipFill>
        <p:spPr>
          <a:xfrm>
            <a:off x="304800" y="1381657"/>
            <a:ext cx="8562133" cy="5057011"/>
          </a:xfrm>
          <a:prstGeom prst="rect">
            <a:avLst/>
          </a:prstGeom>
        </p:spPr>
      </p:pic>
    </p:spTree>
    <p:extLst>
      <p:ext uri="{BB962C8B-B14F-4D97-AF65-F5344CB8AC3E}">
        <p14:creationId xmlns:p14="http://schemas.microsoft.com/office/powerpoint/2010/main" val="2880924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2265364"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Acknowledgements</a:t>
            </a:r>
          </a:p>
        </p:txBody>
      </p:sp>
      <p:pic>
        <p:nvPicPr>
          <p:cNvPr id="4" name="Picture 3" descr="Text&#10;&#10;Description automatically generated">
            <a:extLst>
              <a:ext uri="{FF2B5EF4-FFF2-40B4-BE49-F238E27FC236}">
                <a16:creationId xmlns:a16="http://schemas.microsoft.com/office/drawing/2014/main" id="{ED568826-6A05-9DDB-236F-D3CF2D6B5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pic>
        <p:nvPicPr>
          <p:cNvPr id="5" name="Picture 2" descr="Logos | SHRF | Saskatchewan Health Research Foundation">
            <a:extLst>
              <a:ext uri="{FF2B5EF4-FFF2-40B4-BE49-F238E27FC236}">
                <a16:creationId xmlns:a16="http://schemas.microsoft.com/office/drawing/2014/main" id="{D54248B1-06A3-E1DA-C215-A70306D06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16" y="2170974"/>
            <a:ext cx="3477727" cy="1391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EAFF6828-40FB-9B6B-145C-85E62A994A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2758" y="2170975"/>
            <a:ext cx="3802426" cy="1391090"/>
          </a:xfrm>
          <a:prstGeom prst="rect">
            <a:avLst/>
          </a:prstGeom>
          <a:noFill/>
        </p:spPr>
      </p:pic>
      <p:pic>
        <p:nvPicPr>
          <p:cNvPr id="2050" name="Picture 2" descr="Alzheimer Society of Saskatchewan">
            <a:extLst>
              <a:ext uri="{FF2B5EF4-FFF2-40B4-BE49-F238E27FC236}">
                <a16:creationId xmlns:a16="http://schemas.microsoft.com/office/drawing/2014/main" id="{5626BEE4-D6D9-BFC8-3E2D-72E26B209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4926" y="4285718"/>
            <a:ext cx="4454146" cy="599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D92BF64-16F3-8C53-4B31-0CA7FC2D3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6352" y="5380367"/>
            <a:ext cx="3251295" cy="729502"/>
          </a:xfrm>
          <a:prstGeom prst="rect">
            <a:avLst/>
          </a:prstGeom>
        </p:spPr>
      </p:pic>
    </p:spTree>
    <p:extLst>
      <p:ext uri="{BB962C8B-B14F-4D97-AF65-F5344CB8AC3E}">
        <p14:creationId xmlns:p14="http://schemas.microsoft.com/office/powerpoint/2010/main" val="2331484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2629246"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Contacts &amp; References</a:t>
            </a:r>
          </a:p>
        </p:txBody>
      </p:sp>
      <p:pic>
        <p:nvPicPr>
          <p:cNvPr id="4" name="Picture 3" descr="Text&#10;&#10;Description automatically generated">
            <a:extLst>
              <a:ext uri="{FF2B5EF4-FFF2-40B4-BE49-F238E27FC236}">
                <a16:creationId xmlns:a16="http://schemas.microsoft.com/office/drawing/2014/main" id="{ED568826-6A05-9DDB-236F-D3CF2D6B5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5" name="TextBox 4">
            <a:extLst>
              <a:ext uri="{FF2B5EF4-FFF2-40B4-BE49-F238E27FC236}">
                <a16:creationId xmlns:a16="http://schemas.microsoft.com/office/drawing/2014/main" id="{758BE92B-AE46-E272-A29B-D658639EB130}"/>
              </a:ext>
            </a:extLst>
          </p:cNvPr>
          <p:cNvSpPr txBox="1"/>
          <p:nvPr/>
        </p:nvSpPr>
        <p:spPr>
          <a:xfrm>
            <a:off x="304800" y="4771713"/>
            <a:ext cx="2759783" cy="646331"/>
          </a:xfrm>
          <a:prstGeom prst="rect">
            <a:avLst/>
          </a:prstGeom>
          <a:noFill/>
        </p:spPr>
        <p:txBody>
          <a:bodyPr wrap="square" rtlCol="0">
            <a:spAutoFit/>
          </a:bodyPr>
          <a:lstStyle/>
          <a:p>
            <a:pPr algn="ctr"/>
            <a:r>
              <a:rPr lang="en-GB" dirty="0">
                <a:latin typeface="Trebuchet MS" panose="020B0603020202020204" pitchFamily="34" charset="0"/>
              </a:rPr>
              <a:t>Dr Michaela Lynds</a:t>
            </a:r>
          </a:p>
          <a:p>
            <a:pPr algn="ctr"/>
            <a:r>
              <a:rPr lang="en-GB" dirty="0">
                <a:latin typeface="Trebuchet MS" panose="020B0603020202020204" pitchFamily="34" charset="0"/>
              </a:rPr>
              <a:t>michaela.lynds@usask.ca</a:t>
            </a:r>
          </a:p>
        </p:txBody>
      </p:sp>
      <p:pic>
        <p:nvPicPr>
          <p:cNvPr id="7" name="Picture 6">
            <a:extLst>
              <a:ext uri="{FF2B5EF4-FFF2-40B4-BE49-F238E27FC236}">
                <a16:creationId xmlns:a16="http://schemas.microsoft.com/office/drawing/2014/main" id="{98393ED7-D4E5-BDFE-5F33-6AC7C8FB3DA1}"/>
              </a:ext>
            </a:extLst>
          </p:cNvPr>
          <p:cNvPicPr>
            <a:picLocks noChangeAspect="1"/>
          </p:cNvPicPr>
          <p:nvPr/>
        </p:nvPicPr>
        <p:blipFill rotWithShape="1">
          <a:blip r:embed="rId3"/>
          <a:srcRect l="2474" t="6638" r="2005" b="3052"/>
          <a:stretch/>
        </p:blipFill>
        <p:spPr>
          <a:xfrm>
            <a:off x="6857651" y="3336917"/>
            <a:ext cx="1464681" cy="1434796"/>
          </a:xfrm>
          <a:prstGeom prst="ellipse">
            <a:avLst/>
          </a:prstGeom>
        </p:spPr>
      </p:pic>
      <p:pic>
        <p:nvPicPr>
          <p:cNvPr id="9" name="Picture 8">
            <a:extLst>
              <a:ext uri="{FF2B5EF4-FFF2-40B4-BE49-F238E27FC236}">
                <a16:creationId xmlns:a16="http://schemas.microsoft.com/office/drawing/2014/main" id="{1D4BFD1A-9A92-8E1A-17B1-160CF1858C98}"/>
              </a:ext>
            </a:extLst>
          </p:cNvPr>
          <p:cNvPicPr>
            <a:picLocks noChangeAspect="1"/>
          </p:cNvPicPr>
          <p:nvPr/>
        </p:nvPicPr>
        <p:blipFill rotWithShape="1">
          <a:blip r:embed="rId4"/>
          <a:srcRect l="7454" t="7185" r="8079" b="4751"/>
          <a:stretch/>
        </p:blipFill>
        <p:spPr>
          <a:xfrm>
            <a:off x="952352" y="3311398"/>
            <a:ext cx="1464681" cy="1447770"/>
          </a:xfrm>
          <a:prstGeom prst="ellipse">
            <a:avLst/>
          </a:prstGeom>
        </p:spPr>
      </p:pic>
      <p:sp>
        <p:nvSpPr>
          <p:cNvPr id="10" name="TextBox 9">
            <a:extLst>
              <a:ext uri="{FF2B5EF4-FFF2-40B4-BE49-F238E27FC236}">
                <a16:creationId xmlns:a16="http://schemas.microsoft.com/office/drawing/2014/main" id="{AF9AC8AD-A4DE-F4DC-01B1-41B5544F24B1}"/>
              </a:ext>
            </a:extLst>
          </p:cNvPr>
          <p:cNvSpPr txBox="1"/>
          <p:nvPr/>
        </p:nvSpPr>
        <p:spPr>
          <a:xfrm>
            <a:off x="6331922" y="4813897"/>
            <a:ext cx="2516138" cy="646331"/>
          </a:xfrm>
          <a:prstGeom prst="rect">
            <a:avLst/>
          </a:prstGeom>
          <a:noFill/>
        </p:spPr>
        <p:txBody>
          <a:bodyPr wrap="none" rtlCol="0">
            <a:spAutoFit/>
          </a:bodyPr>
          <a:lstStyle/>
          <a:p>
            <a:pPr algn="ctr"/>
            <a:r>
              <a:rPr lang="en-GB" dirty="0">
                <a:latin typeface="Trebuchet MS" panose="020B0603020202020204" pitchFamily="34" charset="0"/>
              </a:rPr>
              <a:t>Dr Cathy Arnold</a:t>
            </a:r>
          </a:p>
          <a:p>
            <a:pPr algn="ctr"/>
            <a:r>
              <a:rPr lang="en-GB" dirty="0">
                <a:latin typeface="Trebuchet MS" panose="020B0603020202020204" pitchFamily="34" charset="0"/>
              </a:rPr>
              <a:t>cathy.arnold@usask.ca</a:t>
            </a:r>
          </a:p>
        </p:txBody>
      </p:sp>
      <p:sp>
        <p:nvSpPr>
          <p:cNvPr id="13" name="TextBox 12">
            <a:extLst>
              <a:ext uri="{FF2B5EF4-FFF2-40B4-BE49-F238E27FC236}">
                <a16:creationId xmlns:a16="http://schemas.microsoft.com/office/drawing/2014/main" id="{CBE7F471-8C33-6EC7-7D9B-4FCCD1148F18}"/>
              </a:ext>
            </a:extLst>
          </p:cNvPr>
          <p:cNvSpPr txBox="1"/>
          <p:nvPr/>
        </p:nvSpPr>
        <p:spPr>
          <a:xfrm>
            <a:off x="304800" y="5756575"/>
            <a:ext cx="8157145" cy="938719"/>
          </a:xfrm>
          <a:prstGeom prst="rect">
            <a:avLst/>
          </a:prstGeom>
          <a:noFill/>
        </p:spPr>
        <p:txBody>
          <a:bodyPr wrap="square" rtlCol="0">
            <a:spAutoFit/>
          </a:bodyPr>
          <a:lstStyle/>
          <a:p>
            <a:r>
              <a:rPr lang="en-GB" sz="1100" b="0" i="0" u="none" strike="noStrike" baseline="0" dirty="0">
                <a:solidFill>
                  <a:srgbClr val="000000"/>
                </a:solidFill>
                <a:latin typeface="Trebuchet MS" panose="020B0603020202020204" pitchFamily="34" charset="0"/>
              </a:rPr>
              <a:t>Alzheimer Society of Canada (2016) </a:t>
            </a:r>
            <a:r>
              <a:rPr lang="en-GB" sz="1100" b="0" i="1" u="none" strike="noStrike" baseline="0" dirty="0">
                <a:solidFill>
                  <a:srgbClr val="000000"/>
                </a:solidFill>
                <a:latin typeface="Trebuchet MS" panose="020B0603020202020204" pitchFamily="34" charset="0"/>
              </a:rPr>
              <a:t>Prevalence and monetary costs of dementia in Canada</a:t>
            </a:r>
            <a:r>
              <a:rPr lang="en-GB" sz="1100" b="0" i="0" u="none" strike="noStrike" baseline="0" dirty="0">
                <a:solidFill>
                  <a:srgbClr val="000000"/>
                </a:solidFill>
                <a:latin typeface="Trebuchet MS" panose="020B0603020202020204" pitchFamily="34" charset="0"/>
              </a:rPr>
              <a:t>.</a:t>
            </a:r>
          </a:p>
          <a:p>
            <a:r>
              <a:rPr lang="en-GB" sz="1100" b="0" i="0" u="none" strike="noStrike" baseline="0" dirty="0">
                <a:solidFill>
                  <a:srgbClr val="000000"/>
                </a:solidFill>
                <a:latin typeface="Trebuchet MS" panose="020B0603020202020204" pitchFamily="34" charset="0"/>
              </a:rPr>
              <a:t>Canadian Institute for Health Information (2018) </a:t>
            </a:r>
            <a:r>
              <a:rPr lang="en-GB" sz="1100" b="0" i="1" u="none" strike="noStrike" baseline="0" dirty="0">
                <a:solidFill>
                  <a:srgbClr val="000000"/>
                </a:solidFill>
                <a:latin typeface="Trebuchet MS" panose="020B0603020202020204" pitchFamily="34" charset="0"/>
              </a:rPr>
              <a:t>Dementia in Canada</a:t>
            </a:r>
            <a:r>
              <a:rPr lang="en-GB" sz="1100" b="0" i="0" u="none" strike="noStrike" baseline="0" dirty="0">
                <a:solidFill>
                  <a:srgbClr val="000000"/>
                </a:solidFill>
                <a:latin typeface="Trebuchet MS" panose="020B0603020202020204" pitchFamily="34" charset="0"/>
              </a:rPr>
              <a:t>. </a:t>
            </a:r>
          </a:p>
          <a:p>
            <a:r>
              <a:rPr lang="en-GB" sz="1100" b="0" i="0" u="none" strike="noStrike" baseline="0" dirty="0">
                <a:solidFill>
                  <a:srgbClr val="000000"/>
                </a:solidFill>
                <a:latin typeface="Trebuchet MS" panose="020B0603020202020204" pitchFamily="34" charset="0"/>
              </a:rPr>
              <a:t>Public Health Agency of Canada (2014) </a:t>
            </a:r>
            <a:r>
              <a:rPr lang="en-GB" sz="1100" b="0" i="1" u="none" strike="noStrike" baseline="0" dirty="0">
                <a:solidFill>
                  <a:srgbClr val="000000"/>
                </a:solidFill>
                <a:latin typeface="Trebuchet MS" panose="020B0603020202020204" pitchFamily="34" charset="0"/>
              </a:rPr>
              <a:t>Seniors’ falls in Canada: Second report</a:t>
            </a:r>
            <a:r>
              <a:rPr lang="en-GB" sz="1100" b="0" i="0" u="none" strike="noStrike" baseline="0" dirty="0">
                <a:solidFill>
                  <a:srgbClr val="000000"/>
                </a:solidFill>
                <a:latin typeface="Trebuchet MS" panose="020B0603020202020204" pitchFamily="34" charset="0"/>
              </a:rPr>
              <a:t>. </a:t>
            </a:r>
          </a:p>
          <a:p>
            <a:r>
              <a:rPr lang="en-GB" sz="1100" b="0" i="0" u="none" strike="noStrike" baseline="0" dirty="0">
                <a:solidFill>
                  <a:srgbClr val="000000"/>
                </a:solidFill>
                <a:latin typeface="Trebuchet MS" panose="020B0603020202020204" pitchFamily="34" charset="0"/>
              </a:rPr>
              <a:t>Mesbah, N., Perry, M., Hill, K.D., Kaur, M. &amp; Hale, L. (2017) Postural stability in older adults with Alzheimer disease. </a:t>
            </a:r>
          </a:p>
          <a:p>
            <a:r>
              <a:rPr lang="en-GB" sz="1100" b="0" i="1" u="none" strike="noStrike" baseline="0" dirty="0">
                <a:solidFill>
                  <a:srgbClr val="000000"/>
                </a:solidFill>
                <a:latin typeface="Trebuchet MS" panose="020B0603020202020204" pitchFamily="34" charset="0"/>
              </a:rPr>
              <a:t>Physical Therapy</a:t>
            </a:r>
            <a:r>
              <a:rPr lang="en-GB" sz="1100" b="0" i="0" u="none" strike="noStrike" baseline="0" dirty="0">
                <a:solidFill>
                  <a:srgbClr val="000000"/>
                </a:solidFill>
                <a:latin typeface="Trebuchet MS" panose="020B0603020202020204" pitchFamily="34" charset="0"/>
              </a:rPr>
              <a:t>, </a:t>
            </a:r>
            <a:r>
              <a:rPr lang="en-GB" sz="1100" b="0" i="1" u="none" strike="noStrike" baseline="0" dirty="0">
                <a:solidFill>
                  <a:srgbClr val="000000"/>
                </a:solidFill>
                <a:latin typeface="Trebuchet MS" panose="020B0603020202020204" pitchFamily="34" charset="0"/>
              </a:rPr>
              <a:t>97</a:t>
            </a:r>
            <a:r>
              <a:rPr lang="en-GB" sz="1100" b="0" i="0" u="none" strike="noStrike" baseline="0" dirty="0">
                <a:solidFill>
                  <a:srgbClr val="000000"/>
                </a:solidFill>
                <a:latin typeface="Trebuchet MS" panose="020B0603020202020204" pitchFamily="34" charset="0"/>
              </a:rPr>
              <a:t>(3), 290-309. </a:t>
            </a:r>
            <a:endParaRPr lang="en-GB" sz="1100" dirty="0">
              <a:latin typeface="Trebuchet MS" panose="020B0603020202020204" pitchFamily="34" charset="0"/>
            </a:endParaRPr>
          </a:p>
        </p:txBody>
      </p:sp>
      <p:sp>
        <p:nvSpPr>
          <p:cNvPr id="17" name="TextBox 16">
            <a:extLst>
              <a:ext uri="{FF2B5EF4-FFF2-40B4-BE49-F238E27FC236}">
                <a16:creationId xmlns:a16="http://schemas.microsoft.com/office/drawing/2014/main" id="{D045F67A-5816-88E2-BC47-952436178E37}"/>
              </a:ext>
            </a:extLst>
          </p:cNvPr>
          <p:cNvSpPr txBox="1"/>
          <p:nvPr/>
        </p:nvSpPr>
        <p:spPr>
          <a:xfrm>
            <a:off x="1449918" y="1729311"/>
            <a:ext cx="6244309" cy="1646605"/>
          </a:xfrm>
          <a:prstGeom prst="rect">
            <a:avLst/>
          </a:prstGeom>
          <a:noFill/>
        </p:spPr>
        <p:txBody>
          <a:bodyPr wrap="square">
            <a:spAutoFit/>
          </a:bodyPr>
          <a:lstStyle/>
          <a:p>
            <a:pPr algn="ctr"/>
            <a:r>
              <a:rPr lang="en-GB" sz="1600" b="0" i="0" u="none" strike="noStrike" baseline="0" dirty="0">
                <a:solidFill>
                  <a:srgbClr val="2E5395"/>
                </a:solidFill>
                <a:latin typeface="Trebuchet MS" panose="020B0603020202020204" pitchFamily="34" charset="0"/>
              </a:rPr>
              <a:t>The Alzheimer Society of Saskatoon provides a helpline service </a:t>
            </a:r>
          </a:p>
          <a:p>
            <a:pPr algn="ctr"/>
            <a:r>
              <a:rPr lang="en-GB" sz="1600" b="0" i="0" u="none" strike="noStrike" baseline="0" dirty="0">
                <a:solidFill>
                  <a:srgbClr val="2E5395"/>
                </a:solidFill>
                <a:latin typeface="Trebuchet MS" panose="020B0603020202020204" pitchFamily="34" charset="0"/>
              </a:rPr>
              <a:t>for those living with dementia and their caregivers. </a:t>
            </a:r>
          </a:p>
          <a:p>
            <a:pPr algn="ctr"/>
            <a:endParaRPr lang="en-GB" sz="500" b="0" i="0" u="none" strike="noStrike" baseline="0" dirty="0">
              <a:solidFill>
                <a:srgbClr val="2E5395"/>
              </a:solidFill>
              <a:latin typeface="Trebuchet MS" panose="020B0603020202020204" pitchFamily="34" charset="0"/>
            </a:endParaRPr>
          </a:p>
          <a:p>
            <a:pPr algn="ctr"/>
            <a:r>
              <a:rPr lang="en-GB" sz="1600" b="0" i="0" u="none" strike="noStrike" baseline="0" dirty="0">
                <a:solidFill>
                  <a:srgbClr val="2E5395"/>
                </a:solidFill>
                <a:latin typeface="Trebuchet MS" panose="020B0603020202020204" pitchFamily="34" charset="0"/>
              </a:rPr>
              <a:t>If you need to contact them the details can be found below.</a:t>
            </a:r>
          </a:p>
          <a:p>
            <a:pPr algn="ctr"/>
            <a:r>
              <a:rPr lang="en-GB" sz="1600" b="0" i="0" u="none" strike="noStrike" baseline="0" dirty="0">
                <a:solidFill>
                  <a:srgbClr val="2E5395"/>
                </a:solidFill>
                <a:latin typeface="Trebuchet MS" panose="020B0603020202020204" pitchFamily="34" charset="0"/>
              </a:rPr>
              <a:t> </a:t>
            </a:r>
          </a:p>
          <a:p>
            <a:pPr algn="ctr"/>
            <a:r>
              <a:rPr lang="en-GB" sz="1600" b="1" i="0" u="none" strike="noStrike" baseline="0" dirty="0">
                <a:solidFill>
                  <a:srgbClr val="2E5395"/>
                </a:solidFill>
                <a:latin typeface="Trebuchet MS" panose="020B0603020202020204" pitchFamily="34" charset="0"/>
              </a:rPr>
              <a:t>Dementia Helpline: 1-877-949-4141 </a:t>
            </a:r>
            <a:endParaRPr lang="en-GB" sz="1600" b="0" i="0" u="none" strike="noStrike" baseline="0" dirty="0">
              <a:solidFill>
                <a:srgbClr val="2E5395"/>
              </a:solidFill>
              <a:latin typeface="Trebuchet MS" panose="020B0603020202020204" pitchFamily="34" charset="0"/>
            </a:endParaRPr>
          </a:p>
          <a:p>
            <a:pPr algn="ctr"/>
            <a:r>
              <a:rPr lang="fr-FR" sz="1600" b="1" i="0" u="none" strike="noStrike" baseline="0" dirty="0">
                <a:solidFill>
                  <a:schemeClr val="accent5">
                    <a:lumMod val="50000"/>
                  </a:schemeClr>
                </a:solidFill>
                <a:latin typeface="Trebuchet MS" panose="020B0603020202020204" pitchFamily="34" charset="0"/>
              </a:rPr>
              <a:t>Email: </a:t>
            </a:r>
            <a:r>
              <a:rPr lang="fr-FR" sz="1600" b="1" i="0" u="none" strike="noStrike" baseline="0" dirty="0">
                <a:solidFill>
                  <a:srgbClr val="2E5395"/>
                </a:solidFill>
                <a:latin typeface="Trebuchet MS" panose="020B0603020202020204" pitchFamily="34" charset="0"/>
              </a:rPr>
              <a:t>helpline@alzheimer.sk.ca </a:t>
            </a:r>
            <a:endParaRPr lang="en-GB" sz="1600" dirty="0">
              <a:latin typeface="Trebuchet MS" panose="020B0603020202020204" pitchFamily="34" charset="0"/>
            </a:endParaRPr>
          </a:p>
        </p:txBody>
      </p:sp>
      <p:pic>
        <p:nvPicPr>
          <p:cNvPr id="18" name="Picture 17">
            <a:extLst>
              <a:ext uri="{FF2B5EF4-FFF2-40B4-BE49-F238E27FC236}">
                <a16:creationId xmlns:a16="http://schemas.microsoft.com/office/drawing/2014/main" id="{581E8D67-888C-D4EB-B3BD-237D953C5415}"/>
              </a:ext>
            </a:extLst>
          </p:cNvPr>
          <p:cNvPicPr>
            <a:picLocks noChangeAspect="1"/>
          </p:cNvPicPr>
          <p:nvPr/>
        </p:nvPicPr>
        <p:blipFill>
          <a:blip r:embed="rId5"/>
          <a:stretch>
            <a:fillRect/>
          </a:stretch>
        </p:blipFill>
        <p:spPr>
          <a:xfrm>
            <a:off x="3021040" y="1270513"/>
            <a:ext cx="3101919" cy="416614"/>
          </a:xfrm>
          <a:prstGeom prst="rect">
            <a:avLst/>
          </a:prstGeom>
        </p:spPr>
      </p:pic>
      <p:pic>
        <p:nvPicPr>
          <p:cNvPr id="19" name="Picture 18">
            <a:extLst>
              <a:ext uri="{FF2B5EF4-FFF2-40B4-BE49-F238E27FC236}">
                <a16:creationId xmlns:a16="http://schemas.microsoft.com/office/drawing/2014/main" id="{3DC90DDE-5DE1-4A35-A7C3-680DBB108451}"/>
              </a:ext>
            </a:extLst>
          </p:cNvPr>
          <p:cNvPicPr>
            <a:picLocks noChangeAspect="1"/>
          </p:cNvPicPr>
          <p:nvPr/>
        </p:nvPicPr>
        <p:blipFill>
          <a:blip r:embed="rId6"/>
          <a:stretch>
            <a:fillRect/>
          </a:stretch>
        </p:blipFill>
        <p:spPr>
          <a:xfrm>
            <a:off x="3188650" y="3917190"/>
            <a:ext cx="2897384" cy="649055"/>
          </a:xfrm>
          <a:prstGeom prst="rect">
            <a:avLst/>
          </a:prstGeom>
        </p:spPr>
      </p:pic>
    </p:spTree>
    <p:extLst>
      <p:ext uri="{BB962C8B-B14F-4D97-AF65-F5344CB8AC3E}">
        <p14:creationId xmlns:p14="http://schemas.microsoft.com/office/powerpoint/2010/main" val="2177799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2E600DB-963D-70AD-8E52-F5638C112DC7}"/>
              </a:ext>
            </a:extLst>
          </p:cNvPr>
          <p:cNvSpPr/>
          <p:nvPr/>
        </p:nvSpPr>
        <p:spPr>
          <a:xfrm>
            <a:off x="405635" y="2549923"/>
            <a:ext cx="8332730" cy="892552"/>
          </a:xfrm>
          <a:prstGeom prst="roundRect">
            <a:avLst/>
          </a:prstGeom>
          <a:solidFill>
            <a:schemeClr val="accent6">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Text&#10;&#10;Description automatically generated">
            <a:extLst>
              <a:ext uri="{FF2B5EF4-FFF2-40B4-BE49-F238E27FC236}">
                <a16:creationId xmlns:a16="http://schemas.microsoft.com/office/drawing/2014/main" id="{ED568826-6A05-9DDB-236F-D3CF2D6B5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6" name="TextBox 5">
            <a:extLst>
              <a:ext uri="{FF2B5EF4-FFF2-40B4-BE49-F238E27FC236}">
                <a16:creationId xmlns:a16="http://schemas.microsoft.com/office/drawing/2014/main" id="{A233A7B3-DFCC-7ADA-3A00-5057B15926F8}"/>
              </a:ext>
            </a:extLst>
          </p:cNvPr>
          <p:cNvSpPr txBox="1"/>
          <p:nvPr/>
        </p:nvSpPr>
        <p:spPr>
          <a:xfrm>
            <a:off x="3120073" y="1251534"/>
            <a:ext cx="3082895" cy="830997"/>
          </a:xfrm>
          <a:prstGeom prst="rect">
            <a:avLst/>
          </a:prstGeom>
          <a:noFill/>
        </p:spPr>
        <p:txBody>
          <a:bodyPr wrap="none" rtlCol="0">
            <a:spAutoFit/>
          </a:bodyPr>
          <a:lstStyle/>
          <a:p>
            <a:r>
              <a:rPr lang="en-GB" sz="4800" dirty="0">
                <a:solidFill>
                  <a:schemeClr val="accent6">
                    <a:lumMod val="50000"/>
                  </a:schemeClr>
                </a:solidFill>
                <a:latin typeface="Trebuchet MS" panose="020B0603020202020204" pitchFamily="34" charset="0"/>
              </a:rPr>
              <a:t>Questions?</a:t>
            </a:r>
          </a:p>
        </p:txBody>
      </p:sp>
      <p:sp>
        <p:nvSpPr>
          <p:cNvPr id="8" name="TextBox 7">
            <a:extLst>
              <a:ext uri="{FF2B5EF4-FFF2-40B4-BE49-F238E27FC236}">
                <a16:creationId xmlns:a16="http://schemas.microsoft.com/office/drawing/2014/main" id="{D237E056-6E92-02F9-B063-18C61F063548}"/>
              </a:ext>
            </a:extLst>
          </p:cNvPr>
          <p:cNvSpPr txBox="1"/>
          <p:nvPr/>
        </p:nvSpPr>
        <p:spPr>
          <a:xfrm>
            <a:off x="838755" y="2615381"/>
            <a:ext cx="7661072" cy="707886"/>
          </a:xfrm>
          <a:prstGeom prst="rect">
            <a:avLst/>
          </a:prstGeom>
          <a:noFill/>
        </p:spPr>
        <p:txBody>
          <a:bodyPr wrap="none" rtlCol="0">
            <a:spAutoFit/>
          </a:bodyPr>
          <a:lstStyle/>
          <a:p>
            <a:pPr algn="ctr"/>
            <a:r>
              <a:rPr lang="en-GB" sz="2000" dirty="0">
                <a:latin typeface="Trebuchet MS" panose="020B0603020202020204" pitchFamily="34" charset="0"/>
              </a:rPr>
              <a:t>If you have any questions, please use the </a:t>
            </a:r>
            <a:r>
              <a:rPr lang="en-GB" sz="2000" b="1" dirty="0">
                <a:latin typeface="Trebuchet MS" panose="020B0603020202020204" pitchFamily="34" charset="0"/>
              </a:rPr>
              <a:t>chat</a:t>
            </a:r>
            <a:r>
              <a:rPr lang="en-GB" sz="2000" dirty="0">
                <a:latin typeface="Trebuchet MS" panose="020B0603020202020204" pitchFamily="34" charset="0"/>
              </a:rPr>
              <a:t> function. </a:t>
            </a:r>
          </a:p>
          <a:p>
            <a:r>
              <a:rPr lang="en-GB" sz="2000" dirty="0">
                <a:latin typeface="Trebuchet MS" panose="020B0603020202020204" pitchFamily="34" charset="0"/>
              </a:rPr>
              <a:t>As people may have similar queries, we may combine questions. </a:t>
            </a:r>
          </a:p>
        </p:txBody>
      </p:sp>
      <p:sp>
        <p:nvSpPr>
          <p:cNvPr id="11" name="TextBox 10">
            <a:extLst>
              <a:ext uri="{FF2B5EF4-FFF2-40B4-BE49-F238E27FC236}">
                <a16:creationId xmlns:a16="http://schemas.microsoft.com/office/drawing/2014/main" id="{1F8BECCF-D14A-47BC-97F3-31620655A814}"/>
              </a:ext>
            </a:extLst>
          </p:cNvPr>
          <p:cNvSpPr txBox="1"/>
          <p:nvPr/>
        </p:nvSpPr>
        <p:spPr>
          <a:xfrm>
            <a:off x="-418373" y="3861801"/>
            <a:ext cx="9980746" cy="754053"/>
          </a:xfrm>
          <a:prstGeom prst="rect">
            <a:avLst/>
          </a:prstGeom>
          <a:noFill/>
        </p:spPr>
        <p:txBody>
          <a:bodyPr wrap="square" rtlCol="0">
            <a:spAutoFit/>
          </a:bodyPr>
          <a:lstStyle/>
          <a:p>
            <a:pPr algn="ctr"/>
            <a:r>
              <a:rPr lang="en-GB" sz="2000" i="1" dirty="0">
                <a:solidFill>
                  <a:schemeClr val="accent6">
                    <a:lumMod val="50000"/>
                  </a:schemeClr>
                </a:solidFill>
                <a:latin typeface="Trebuchet MS" panose="020B0603020202020204" pitchFamily="34" charset="0"/>
              </a:rPr>
              <a:t>Would you like to ask a question using your microphone?</a:t>
            </a:r>
          </a:p>
          <a:p>
            <a:pPr algn="ctr"/>
            <a:endParaRPr lang="en-GB" sz="500" dirty="0">
              <a:latin typeface="Trebuchet MS" panose="020B0603020202020204" pitchFamily="34" charset="0"/>
            </a:endParaRPr>
          </a:p>
          <a:p>
            <a:pPr algn="ctr"/>
            <a:r>
              <a:rPr lang="en-GB" dirty="0">
                <a:latin typeface="Trebuchet MS" panose="020B0603020202020204" pitchFamily="34" charset="0"/>
              </a:rPr>
              <a:t>Please turn your video on and raise your hand or use the ‘</a:t>
            </a:r>
            <a:r>
              <a:rPr lang="en-GB" b="1" dirty="0">
                <a:latin typeface="Trebuchet MS" panose="020B0603020202020204" pitchFamily="34" charset="0"/>
              </a:rPr>
              <a:t>raise hand</a:t>
            </a:r>
            <a:r>
              <a:rPr lang="en-GB" dirty="0">
                <a:latin typeface="Trebuchet MS" panose="020B0603020202020204" pitchFamily="34" charset="0"/>
              </a:rPr>
              <a:t>’ button.</a:t>
            </a:r>
          </a:p>
        </p:txBody>
      </p:sp>
      <p:pic>
        <p:nvPicPr>
          <p:cNvPr id="13" name="Picture 12">
            <a:extLst>
              <a:ext uri="{FF2B5EF4-FFF2-40B4-BE49-F238E27FC236}">
                <a16:creationId xmlns:a16="http://schemas.microsoft.com/office/drawing/2014/main" id="{78895F9A-8A9F-F69A-46B5-69F65B9FB70D}"/>
              </a:ext>
            </a:extLst>
          </p:cNvPr>
          <p:cNvPicPr>
            <a:picLocks noChangeAspect="1"/>
          </p:cNvPicPr>
          <p:nvPr/>
        </p:nvPicPr>
        <p:blipFill rotWithShape="1">
          <a:blip r:embed="rId3"/>
          <a:srcRect l="2210" t="27228"/>
          <a:stretch/>
        </p:blipFill>
        <p:spPr>
          <a:xfrm>
            <a:off x="676937" y="4775214"/>
            <a:ext cx="6113722" cy="336855"/>
          </a:xfrm>
          <a:prstGeom prst="rect">
            <a:avLst/>
          </a:prstGeom>
        </p:spPr>
      </p:pic>
      <p:pic>
        <p:nvPicPr>
          <p:cNvPr id="15" name="Picture 14">
            <a:extLst>
              <a:ext uri="{FF2B5EF4-FFF2-40B4-BE49-F238E27FC236}">
                <a16:creationId xmlns:a16="http://schemas.microsoft.com/office/drawing/2014/main" id="{CC18F500-CC1B-7566-BA63-03A229D8D020}"/>
              </a:ext>
            </a:extLst>
          </p:cNvPr>
          <p:cNvPicPr>
            <a:picLocks noChangeAspect="1"/>
          </p:cNvPicPr>
          <p:nvPr/>
        </p:nvPicPr>
        <p:blipFill>
          <a:blip r:embed="rId4"/>
          <a:stretch>
            <a:fillRect/>
          </a:stretch>
        </p:blipFill>
        <p:spPr>
          <a:xfrm>
            <a:off x="1073889" y="5444174"/>
            <a:ext cx="1481138" cy="919163"/>
          </a:xfrm>
          <a:prstGeom prst="rect">
            <a:avLst/>
          </a:prstGeom>
        </p:spPr>
      </p:pic>
      <p:sp>
        <p:nvSpPr>
          <p:cNvPr id="16" name="TextBox 15">
            <a:extLst>
              <a:ext uri="{FF2B5EF4-FFF2-40B4-BE49-F238E27FC236}">
                <a16:creationId xmlns:a16="http://schemas.microsoft.com/office/drawing/2014/main" id="{6F420F16-1AEE-9776-B9F0-E543685EE9DE}"/>
              </a:ext>
            </a:extLst>
          </p:cNvPr>
          <p:cNvSpPr txBox="1"/>
          <p:nvPr/>
        </p:nvSpPr>
        <p:spPr>
          <a:xfrm>
            <a:off x="5381432" y="5334107"/>
            <a:ext cx="2415085" cy="369332"/>
          </a:xfrm>
          <a:prstGeom prst="rect">
            <a:avLst/>
          </a:prstGeom>
          <a:noFill/>
        </p:spPr>
        <p:txBody>
          <a:bodyPr wrap="none" rtlCol="0">
            <a:spAutoFit/>
          </a:bodyPr>
          <a:lstStyle/>
          <a:p>
            <a:r>
              <a:rPr lang="en-GB" dirty="0"/>
              <a:t>First click on ‘Reactions’</a:t>
            </a:r>
          </a:p>
        </p:txBody>
      </p:sp>
      <p:sp>
        <p:nvSpPr>
          <p:cNvPr id="17" name="TextBox 16">
            <a:extLst>
              <a:ext uri="{FF2B5EF4-FFF2-40B4-BE49-F238E27FC236}">
                <a16:creationId xmlns:a16="http://schemas.microsoft.com/office/drawing/2014/main" id="{D0374744-0AED-453F-24DB-5D1EDF497A88}"/>
              </a:ext>
            </a:extLst>
          </p:cNvPr>
          <p:cNvSpPr txBox="1"/>
          <p:nvPr/>
        </p:nvSpPr>
        <p:spPr>
          <a:xfrm>
            <a:off x="3006693" y="5817077"/>
            <a:ext cx="2624436" cy="369332"/>
          </a:xfrm>
          <a:prstGeom prst="rect">
            <a:avLst/>
          </a:prstGeom>
          <a:noFill/>
        </p:spPr>
        <p:txBody>
          <a:bodyPr wrap="none" rtlCol="0">
            <a:spAutoFit/>
          </a:bodyPr>
          <a:lstStyle/>
          <a:p>
            <a:r>
              <a:rPr lang="en-GB" dirty="0"/>
              <a:t>Then click on ‘Raise Hand’</a:t>
            </a:r>
          </a:p>
        </p:txBody>
      </p:sp>
      <p:sp>
        <p:nvSpPr>
          <p:cNvPr id="18" name="Arrow: Left 17">
            <a:extLst>
              <a:ext uri="{FF2B5EF4-FFF2-40B4-BE49-F238E27FC236}">
                <a16:creationId xmlns:a16="http://schemas.microsoft.com/office/drawing/2014/main" id="{E9B87628-7F90-D2F1-731D-932CFE58E24E}"/>
              </a:ext>
            </a:extLst>
          </p:cNvPr>
          <p:cNvSpPr/>
          <p:nvPr/>
        </p:nvSpPr>
        <p:spPr>
          <a:xfrm rot="2613146">
            <a:off x="5080649" y="5198830"/>
            <a:ext cx="382772" cy="195977"/>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Left 18">
            <a:extLst>
              <a:ext uri="{FF2B5EF4-FFF2-40B4-BE49-F238E27FC236}">
                <a16:creationId xmlns:a16="http://schemas.microsoft.com/office/drawing/2014/main" id="{127734D5-B5E6-8757-9634-232E9D3AD1A6}"/>
              </a:ext>
            </a:extLst>
          </p:cNvPr>
          <p:cNvSpPr/>
          <p:nvPr/>
        </p:nvSpPr>
        <p:spPr>
          <a:xfrm>
            <a:off x="2623921" y="5903755"/>
            <a:ext cx="382772" cy="195977"/>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66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3058851" cy="369332"/>
          </a:xfrm>
          <a:prstGeom prst="rect">
            <a:avLst/>
          </a:prstGeom>
          <a:noFill/>
        </p:spPr>
        <p:txBody>
          <a:bodyPr wrap="none" rtlCol="0">
            <a:spAutoFit/>
          </a:bodyPr>
          <a:lstStyle/>
          <a:p>
            <a:r>
              <a:rPr lang="en-GB" b="1" i="1" dirty="0">
                <a:solidFill>
                  <a:schemeClr val="bg1"/>
                </a:solidFill>
                <a:latin typeface="Trebuchet MS" panose="020B0603020202020204" pitchFamily="34" charset="0"/>
              </a:rPr>
              <a:t>What are the risk factors</a:t>
            </a:r>
            <a:r>
              <a:rPr lang="en-GB" b="1" dirty="0">
                <a:solidFill>
                  <a:schemeClr val="bg1"/>
                </a:solidFill>
                <a:latin typeface="Trebuchet MS" panose="020B0603020202020204" pitchFamily="34" charset="0"/>
              </a:rPr>
              <a:t>?</a:t>
            </a:r>
          </a:p>
        </p:txBody>
      </p:sp>
      <p:sp>
        <p:nvSpPr>
          <p:cNvPr id="5" name="Content Placeholder 4"/>
          <p:cNvSpPr>
            <a:spLocks noGrp="1"/>
          </p:cNvSpPr>
          <p:nvPr>
            <p:ph idx="1"/>
          </p:nvPr>
        </p:nvSpPr>
        <p:spPr>
          <a:xfrm>
            <a:off x="395791" y="1258371"/>
            <a:ext cx="8577824" cy="4351338"/>
          </a:xfrm>
        </p:spPr>
        <p:txBody>
          <a:bodyPr>
            <a:normAutofit/>
          </a:bodyPr>
          <a:lstStyle/>
          <a:p>
            <a:r>
              <a:rPr lang="en-US" dirty="0">
                <a:solidFill>
                  <a:srgbClr val="FF0000"/>
                </a:solidFill>
              </a:rPr>
              <a:t>Biological </a:t>
            </a:r>
            <a:r>
              <a:rPr lang="en-US" dirty="0"/>
              <a:t>(the person): age, frailty, previous falls, diseases and conditions including cognitive, balance, muscle strength, vision, incontinence, nutrition, sleep</a:t>
            </a:r>
          </a:p>
          <a:p>
            <a:pPr marL="0" indent="0">
              <a:buNone/>
            </a:pPr>
            <a:endParaRPr lang="en-US" dirty="0"/>
          </a:p>
          <a:p>
            <a:r>
              <a:rPr lang="en-US" dirty="0">
                <a:solidFill>
                  <a:srgbClr val="FF0000"/>
                </a:solidFill>
              </a:rPr>
              <a:t>Environmental: </a:t>
            </a:r>
            <a:r>
              <a:rPr lang="en-US" dirty="0"/>
              <a:t>medications, home hazards, outside hazards, prolonged hospital stay, need for assistance</a:t>
            </a:r>
          </a:p>
          <a:p>
            <a:pPr marL="0" indent="0">
              <a:buNone/>
            </a:pPr>
            <a:endParaRPr lang="en-US" dirty="0"/>
          </a:p>
          <a:p>
            <a:r>
              <a:rPr lang="en-US" dirty="0">
                <a:solidFill>
                  <a:srgbClr val="FF0000"/>
                </a:solidFill>
              </a:rPr>
              <a:t>Socioeconomic: </a:t>
            </a:r>
            <a:r>
              <a:rPr lang="en-US" dirty="0"/>
              <a:t>unable to afford equipment, isolated, lack of social supports</a:t>
            </a:r>
            <a:endParaRPr lang="en-US" dirty="0">
              <a:solidFill>
                <a:srgbClr val="FF0000"/>
              </a:solidFill>
            </a:endParaRPr>
          </a:p>
        </p:txBody>
      </p:sp>
    </p:spTree>
    <p:extLst>
      <p:ext uri="{BB962C8B-B14F-4D97-AF65-F5344CB8AC3E}">
        <p14:creationId xmlns:p14="http://schemas.microsoft.com/office/powerpoint/2010/main" val="357261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32509" y="296346"/>
            <a:ext cx="5373587" cy="369332"/>
          </a:xfrm>
          <a:prstGeom prst="rect">
            <a:avLst/>
          </a:prstGeom>
          <a:noFill/>
        </p:spPr>
        <p:txBody>
          <a:bodyPr wrap="none" rtlCol="0">
            <a:spAutoFit/>
          </a:bodyPr>
          <a:lstStyle/>
          <a:p>
            <a:r>
              <a:rPr lang="en-GB" b="1" i="1" dirty="0">
                <a:solidFill>
                  <a:schemeClr val="bg1"/>
                </a:solidFill>
                <a:latin typeface="Trebuchet MS" panose="020B0603020202020204" pitchFamily="34" charset="0"/>
              </a:rPr>
              <a:t>Primary “Person” Modifiable Fall Risk Factors</a:t>
            </a:r>
          </a:p>
        </p:txBody>
      </p:sp>
      <p:sp>
        <p:nvSpPr>
          <p:cNvPr id="5" name="Content Placeholder 4"/>
          <p:cNvSpPr>
            <a:spLocks noGrp="1"/>
          </p:cNvSpPr>
          <p:nvPr>
            <p:ph idx="1"/>
          </p:nvPr>
        </p:nvSpPr>
        <p:spPr>
          <a:xfrm>
            <a:off x="452585" y="1342868"/>
            <a:ext cx="7886700" cy="4351338"/>
          </a:xfrm>
        </p:spPr>
        <p:txBody>
          <a:bodyPr/>
          <a:lstStyle/>
          <a:p>
            <a:r>
              <a:rPr lang="en-US" dirty="0"/>
              <a:t>BALANCE:</a:t>
            </a:r>
          </a:p>
          <a:p>
            <a:pPr lvl="1"/>
            <a:r>
              <a:rPr lang="en-US" dirty="0"/>
              <a:t>Ability to “wobble but not fall down”</a:t>
            </a:r>
          </a:p>
          <a:p>
            <a:pPr lvl="1"/>
            <a:r>
              <a:rPr lang="en-US" dirty="0"/>
              <a:t>Many things help balance (vision, ears, muscles, nervous system, feet, reactions, NOT multi-tasking…) </a:t>
            </a:r>
          </a:p>
          <a:p>
            <a:pPr lvl="1"/>
            <a:r>
              <a:rPr lang="en-US" dirty="0"/>
              <a:t>And it’s winter in Saskatchewan</a:t>
            </a:r>
          </a:p>
          <a:p>
            <a:r>
              <a:rPr lang="en-US" dirty="0"/>
              <a:t> MOBILITY </a:t>
            </a:r>
          </a:p>
          <a:p>
            <a:pPr lvl="1"/>
            <a:r>
              <a:rPr lang="en-US" dirty="0"/>
              <a:t>Feet, legs, back, arms</a:t>
            </a:r>
          </a:p>
          <a:p>
            <a:r>
              <a:rPr lang="en-US" dirty="0"/>
              <a:t>STRENGTH</a:t>
            </a:r>
          </a:p>
          <a:p>
            <a:pPr lvl="1"/>
            <a:r>
              <a:rPr lang="en-US" dirty="0"/>
              <a:t>Big leg muscles</a:t>
            </a:r>
          </a:p>
          <a:p>
            <a:pPr lvl="1"/>
            <a:r>
              <a:rPr lang="en-US" dirty="0"/>
              <a:t>Trunk and arms too!</a:t>
            </a:r>
          </a:p>
        </p:txBody>
      </p:sp>
      <p:pic>
        <p:nvPicPr>
          <p:cNvPr id="6" name="Picture 2" descr="50 Weebles Wobble Toys ideas | toys, child face, face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602" y="481012"/>
            <a:ext cx="1545391" cy="15453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tarctic 1080P, 2K, 4K, 5K HD wallpapers free downloa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181" y="2881095"/>
            <a:ext cx="2039812" cy="127488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7511" y="4620215"/>
            <a:ext cx="2571576" cy="1928682"/>
          </a:xfrm>
          <a:prstGeom prst="rect">
            <a:avLst/>
          </a:prstGeom>
        </p:spPr>
      </p:pic>
    </p:spTree>
    <p:extLst>
      <p:ext uri="{BB962C8B-B14F-4D97-AF65-F5344CB8AC3E}">
        <p14:creationId xmlns:p14="http://schemas.microsoft.com/office/powerpoint/2010/main" val="3553797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4324645" cy="369332"/>
          </a:xfrm>
          <a:prstGeom prst="rect">
            <a:avLst/>
          </a:prstGeom>
          <a:noFill/>
        </p:spPr>
        <p:txBody>
          <a:bodyPr wrap="none" rtlCol="0">
            <a:spAutoFit/>
          </a:bodyPr>
          <a:lstStyle/>
          <a:p>
            <a:r>
              <a:rPr lang="en-GB" b="1" i="1" dirty="0">
                <a:solidFill>
                  <a:schemeClr val="bg1"/>
                </a:solidFill>
                <a:latin typeface="Trebuchet MS" panose="020B0603020202020204" pitchFamily="34" charset="0"/>
              </a:rPr>
              <a:t>Associated Activities resulting in falls</a:t>
            </a:r>
          </a:p>
        </p:txBody>
      </p:sp>
      <p:graphicFrame>
        <p:nvGraphicFramePr>
          <p:cNvPr id="4" name="Content Placeholder 3"/>
          <p:cNvGraphicFramePr>
            <a:graphicFrameLocks/>
          </p:cNvGraphicFramePr>
          <p:nvPr/>
        </p:nvGraphicFramePr>
        <p:xfrm>
          <a:off x="-739443" y="1258371"/>
          <a:ext cx="9157448" cy="503282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475448" y="6449044"/>
            <a:ext cx="3229602" cy="276999"/>
          </a:xfrm>
          <a:prstGeom prst="rect">
            <a:avLst/>
          </a:prstGeom>
          <a:noFill/>
        </p:spPr>
        <p:txBody>
          <a:bodyPr wrap="none" rtlCol="0">
            <a:spAutoFit/>
          </a:bodyPr>
          <a:lstStyle/>
          <a:p>
            <a:r>
              <a:rPr lang="en-US" sz="1200" dirty="0"/>
              <a:t>Public Health Agency of Canada 2</a:t>
            </a:r>
            <a:r>
              <a:rPr lang="en-US" sz="1200" baseline="30000" dirty="0"/>
              <a:t>nd</a:t>
            </a:r>
            <a:r>
              <a:rPr lang="en-US" sz="1200" dirty="0"/>
              <a:t> Report, 2014</a:t>
            </a:r>
          </a:p>
        </p:txBody>
      </p:sp>
    </p:spTree>
    <p:extLst>
      <p:ext uri="{BB962C8B-B14F-4D97-AF65-F5344CB8AC3E}">
        <p14:creationId xmlns:p14="http://schemas.microsoft.com/office/powerpoint/2010/main" val="1929201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2566536" cy="369332"/>
          </a:xfrm>
          <a:prstGeom prst="rect">
            <a:avLst/>
          </a:prstGeom>
          <a:noFill/>
        </p:spPr>
        <p:txBody>
          <a:bodyPr wrap="none" rtlCol="0">
            <a:spAutoFit/>
          </a:bodyPr>
          <a:lstStyle/>
          <a:p>
            <a:r>
              <a:rPr lang="en-GB" b="1" i="1" dirty="0">
                <a:solidFill>
                  <a:schemeClr val="bg1"/>
                </a:solidFill>
                <a:latin typeface="Trebuchet MS" panose="020B0603020202020204" pitchFamily="34" charset="0"/>
              </a:rPr>
              <a:t>Ways to Prevent Falls</a:t>
            </a:r>
          </a:p>
        </p:txBody>
      </p:sp>
      <p:sp>
        <p:nvSpPr>
          <p:cNvPr id="7" name="Content Placeholder 6"/>
          <p:cNvSpPr>
            <a:spLocks noGrp="1"/>
          </p:cNvSpPr>
          <p:nvPr>
            <p:ph idx="1"/>
          </p:nvPr>
        </p:nvSpPr>
        <p:spPr>
          <a:xfrm>
            <a:off x="0" y="962024"/>
            <a:ext cx="9144000" cy="5895976"/>
          </a:xfrm>
          <a:blipFill dpi="0" rotWithShape="1">
            <a:blip r:embed="rId3">
              <a:alphaModFix amt="26000"/>
            </a:blip>
            <a:srcRect/>
            <a:stretch>
              <a:fillRect/>
            </a:stretch>
          </a:blipFill>
        </p:spPr>
        <p:txBody>
          <a:bodyPr/>
          <a:lstStyle/>
          <a:p>
            <a:endParaRPr lang="en-US" dirty="0"/>
          </a:p>
          <a:p>
            <a:r>
              <a:rPr lang="en-US" dirty="0"/>
              <a:t>Exercises to improve balance, strength and mobility</a:t>
            </a:r>
          </a:p>
          <a:p>
            <a:r>
              <a:rPr lang="en-US" dirty="0"/>
              <a:t>Understand risks, home and community hazards</a:t>
            </a:r>
          </a:p>
          <a:p>
            <a:r>
              <a:rPr lang="en-US" dirty="0"/>
              <a:t>Seek help, get assessed (one size fits all doesn’t apply)</a:t>
            </a:r>
          </a:p>
          <a:p>
            <a:r>
              <a:rPr lang="en-US" dirty="0"/>
              <a:t>Caregivers need information and support</a:t>
            </a:r>
          </a:p>
        </p:txBody>
      </p:sp>
    </p:spTree>
    <p:extLst>
      <p:ext uri="{BB962C8B-B14F-4D97-AF65-F5344CB8AC3E}">
        <p14:creationId xmlns:p14="http://schemas.microsoft.com/office/powerpoint/2010/main" val="2557448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48235"/>
            </a:gs>
            <a:gs pos="58000">
              <a:srgbClr val="D4D5D5"/>
            </a:gs>
          </a:gsLst>
          <a:lin ang="5400000" scaled="1"/>
        </a:gradFill>
        <a:effectLst/>
      </p:bgPr>
    </p:bg>
    <p:spTree>
      <p:nvGrpSpPr>
        <p:cNvPr id="1" name=""/>
        <p:cNvGrpSpPr/>
        <p:nvPr/>
      </p:nvGrpSpPr>
      <p:grpSpPr>
        <a:xfrm>
          <a:off x="0" y="0"/>
          <a:ext cx="0" cy="0"/>
          <a:chOff x="0" y="0"/>
          <a:chExt cx="0" cy="0"/>
        </a:xfrm>
      </p:grpSpPr>
      <p:pic>
        <p:nvPicPr>
          <p:cNvPr id="5" name="Picture 4" descr="An old person sitting on the floor&#10;&#10;Description automatically generated with medium confidence">
            <a:extLst>
              <a:ext uri="{FF2B5EF4-FFF2-40B4-BE49-F238E27FC236}">
                <a16:creationId xmlns:a16="http://schemas.microsoft.com/office/drawing/2014/main" id="{2955E7CC-7505-C216-8020-85A870350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16" y="1640289"/>
            <a:ext cx="7186768" cy="4796386"/>
          </a:xfrm>
          <a:prstGeom prst="rect">
            <a:avLst/>
          </a:prstGeom>
          <a:ln>
            <a:noFill/>
          </a:ln>
          <a:effectLst>
            <a:softEdge rad="112500"/>
          </a:effectLst>
        </p:spPr>
      </p:pic>
      <p:sp>
        <p:nvSpPr>
          <p:cNvPr id="8" name="Rectangle 7">
            <a:extLst>
              <a:ext uri="{FF2B5EF4-FFF2-40B4-BE49-F238E27FC236}">
                <a16:creationId xmlns:a16="http://schemas.microsoft.com/office/drawing/2014/main" id="{D508E62B-57B5-26E5-A51C-6938B7EEBE8F}"/>
              </a:ext>
            </a:extLst>
          </p:cNvPr>
          <p:cNvSpPr/>
          <p:nvPr/>
        </p:nvSpPr>
        <p:spPr>
          <a:xfrm>
            <a:off x="0" y="0"/>
            <a:ext cx="9144000" cy="120015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Text&#10;&#10;Description automatically generated">
            <a:extLst>
              <a:ext uri="{FF2B5EF4-FFF2-40B4-BE49-F238E27FC236}">
                <a16:creationId xmlns:a16="http://schemas.microsoft.com/office/drawing/2014/main" id="{0AAD65D4-080C-21D9-223E-7723AAAE7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10" name="TextBox 9">
            <a:extLst>
              <a:ext uri="{FF2B5EF4-FFF2-40B4-BE49-F238E27FC236}">
                <a16:creationId xmlns:a16="http://schemas.microsoft.com/office/drawing/2014/main" id="{57F6328C-D963-7B5A-03C6-3FD33AA4689D}"/>
              </a:ext>
            </a:extLst>
          </p:cNvPr>
          <p:cNvSpPr txBox="1"/>
          <p:nvPr/>
        </p:nvSpPr>
        <p:spPr>
          <a:xfrm>
            <a:off x="167166" y="162784"/>
            <a:ext cx="6867586" cy="369332"/>
          </a:xfrm>
          <a:prstGeom prst="rect">
            <a:avLst/>
          </a:prstGeom>
          <a:noFill/>
        </p:spPr>
        <p:txBody>
          <a:bodyPr wrap="none" rtlCol="0">
            <a:spAutoFit/>
          </a:bodyPr>
          <a:lstStyle/>
          <a:p>
            <a:r>
              <a:rPr lang="en-GB" b="1" i="1" dirty="0">
                <a:solidFill>
                  <a:schemeClr val="bg1"/>
                </a:solidFill>
                <a:latin typeface="Trebuchet MS" panose="020B0603020202020204" pitchFamily="34" charset="0"/>
              </a:rPr>
              <a:t>Caregiver experiences of falls in people living with dementia</a:t>
            </a:r>
          </a:p>
        </p:txBody>
      </p:sp>
      <p:sp>
        <p:nvSpPr>
          <p:cNvPr id="11" name="TextBox 10">
            <a:extLst>
              <a:ext uri="{FF2B5EF4-FFF2-40B4-BE49-F238E27FC236}">
                <a16:creationId xmlns:a16="http://schemas.microsoft.com/office/drawing/2014/main" id="{879C035B-7EB2-C911-A182-0EC74E4AE021}"/>
              </a:ext>
            </a:extLst>
          </p:cNvPr>
          <p:cNvSpPr txBox="1"/>
          <p:nvPr/>
        </p:nvSpPr>
        <p:spPr>
          <a:xfrm>
            <a:off x="175451" y="578991"/>
            <a:ext cx="1820307" cy="338554"/>
          </a:xfrm>
          <a:prstGeom prst="rect">
            <a:avLst/>
          </a:prstGeom>
          <a:noFill/>
        </p:spPr>
        <p:txBody>
          <a:bodyPr wrap="none" rtlCol="0">
            <a:spAutoFit/>
          </a:bodyPr>
          <a:lstStyle/>
          <a:p>
            <a:r>
              <a:rPr lang="en-GB" sz="1600" dirty="0">
                <a:solidFill>
                  <a:schemeClr val="bg1"/>
                </a:solidFill>
                <a:latin typeface="Trebuchet MS" panose="020B0603020202020204" pitchFamily="34" charset="0"/>
              </a:rPr>
              <a:t>Dr Michaela Lynds</a:t>
            </a:r>
          </a:p>
        </p:txBody>
      </p:sp>
      <p:sp>
        <p:nvSpPr>
          <p:cNvPr id="12" name="TextBox 11">
            <a:extLst>
              <a:ext uri="{FF2B5EF4-FFF2-40B4-BE49-F238E27FC236}">
                <a16:creationId xmlns:a16="http://schemas.microsoft.com/office/drawing/2014/main" id="{1630C78B-4163-9603-77E5-AC419A7C7E06}"/>
              </a:ext>
            </a:extLst>
          </p:cNvPr>
          <p:cNvSpPr txBox="1"/>
          <p:nvPr/>
        </p:nvSpPr>
        <p:spPr>
          <a:xfrm>
            <a:off x="175451" y="822502"/>
            <a:ext cx="6821868" cy="307777"/>
          </a:xfrm>
          <a:prstGeom prst="rect">
            <a:avLst/>
          </a:prstGeom>
          <a:noFill/>
        </p:spPr>
        <p:txBody>
          <a:bodyPr wrap="none" rtlCol="0">
            <a:spAutoFit/>
          </a:bodyPr>
          <a:lstStyle/>
          <a:p>
            <a:r>
              <a:rPr lang="en-GB" sz="1400" dirty="0">
                <a:solidFill>
                  <a:schemeClr val="bg1"/>
                </a:solidFill>
                <a:latin typeface="Trebuchet MS" panose="020B0603020202020204" pitchFamily="34" charset="0"/>
              </a:rPr>
              <a:t>School of Rehabilitation Science – College of Medicine, University of Saskatchewan</a:t>
            </a:r>
          </a:p>
        </p:txBody>
      </p:sp>
    </p:spTree>
    <p:extLst>
      <p:ext uri="{BB962C8B-B14F-4D97-AF65-F5344CB8AC3E}">
        <p14:creationId xmlns:p14="http://schemas.microsoft.com/office/powerpoint/2010/main" val="185902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C5905A7-4ABE-E734-2B77-0B1794D66B1E}"/>
              </a:ext>
            </a:extLst>
          </p:cNvPr>
          <p:cNvSpPr/>
          <p:nvPr/>
        </p:nvSpPr>
        <p:spPr>
          <a:xfrm>
            <a:off x="380665" y="1506261"/>
            <a:ext cx="8382670" cy="154840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521570"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Introduction</a:t>
            </a:r>
          </a:p>
        </p:txBody>
      </p:sp>
      <p:pic>
        <p:nvPicPr>
          <p:cNvPr id="4" name="Picture 3" descr="Text&#10;&#10;Description automatically generated">
            <a:extLst>
              <a:ext uri="{FF2B5EF4-FFF2-40B4-BE49-F238E27FC236}">
                <a16:creationId xmlns:a16="http://schemas.microsoft.com/office/drawing/2014/main" id="{13B4C761-817D-D6B1-FF29-4E3DCC3D1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
        <p:nvSpPr>
          <p:cNvPr id="7" name="TextBox 6">
            <a:extLst>
              <a:ext uri="{FF2B5EF4-FFF2-40B4-BE49-F238E27FC236}">
                <a16:creationId xmlns:a16="http://schemas.microsoft.com/office/drawing/2014/main" id="{03D85496-1B8B-127B-54EA-BA3B5F14425D}"/>
              </a:ext>
            </a:extLst>
          </p:cNvPr>
          <p:cNvSpPr txBox="1"/>
          <p:nvPr/>
        </p:nvSpPr>
        <p:spPr>
          <a:xfrm>
            <a:off x="529521" y="1601050"/>
            <a:ext cx="5254591" cy="1323439"/>
          </a:xfrm>
          <a:prstGeom prst="rect">
            <a:avLst/>
          </a:prstGeom>
          <a:noFill/>
        </p:spPr>
        <p:txBody>
          <a:bodyPr wrap="square" rtlCol="0">
            <a:spAutoFit/>
          </a:bodyPr>
          <a:lstStyle/>
          <a:p>
            <a:r>
              <a:rPr lang="en-GB" sz="2000" b="0" i="0" u="none" strike="noStrike" baseline="0" dirty="0">
                <a:solidFill>
                  <a:srgbClr val="000000"/>
                </a:solidFill>
                <a:latin typeface="Trebuchet MS" panose="020B0603020202020204" pitchFamily="34" charset="0"/>
              </a:rPr>
              <a:t>PLWD are at a much higher risk of falling, with an annual fall rate of 60-80% compared to approximately 30% in the general older adult community-dwelling population.</a:t>
            </a:r>
            <a:endParaRPr lang="en-GB" sz="2000" dirty="0">
              <a:latin typeface="Trebuchet MS" panose="020B0603020202020204" pitchFamily="34" charset="0"/>
            </a:endParaRPr>
          </a:p>
        </p:txBody>
      </p:sp>
      <p:sp>
        <p:nvSpPr>
          <p:cNvPr id="8" name="TextBox 7">
            <a:extLst>
              <a:ext uri="{FF2B5EF4-FFF2-40B4-BE49-F238E27FC236}">
                <a16:creationId xmlns:a16="http://schemas.microsoft.com/office/drawing/2014/main" id="{D653B728-3A75-97B5-8DEB-4389915B903E}"/>
              </a:ext>
            </a:extLst>
          </p:cNvPr>
          <p:cNvSpPr txBox="1"/>
          <p:nvPr/>
        </p:nvSpPr>
        <p:spPr>
          <a:xfrm>
            <a:off x="3887764" y="3711382"/>
            <a:ext cx="4786758" cy="1323439"/>
          </a:xfrm>
          <a:prstGeom prst="rect">
            <a:avLst/>
          </a:prstGeom>
          <a:noFill/>
        </p:spPr>
        <p:txBody>
          <a:bodyPr wrap="square" rtlCol="0">
            <a:spAutoFit/>
          </a:bodyPr>
          <a:lstStyle/>
          <a:p>
            <a:r>
              <a:rPr lang="en-GB" sz="2000" b="0" i="0" u="none" strike="noStrike" baseline="0" dirty="0">
                <a:solidFill>
                  <a:srgbClr val="000000"/>
                </a:solidFill>
                <a:latin typeface="Trebuchet MS" panose="020B0603020202020204" pitchFamily="34" charset="0"/>
              </a:rPr>
              <a:t>15% of emergency department visits by PLWD are fall-related, compared to 9% among older adults who do not have cognitive impairment</a:t>
            </a:r>
            <a:endParaRPr lang="en-GB" sz="2000" dirty="0">
              <a:latin typeface="Trebuchet MS" panose="020B0603020202020204" pitchFamily="34" charset="0"/>
            </a:endParaRPr>
          </a:p>
        </p:txBody>
      </p:sp>
      <p:sp>
        <p:nvSpPr>
          <p:cNvPr id="9" name="TextBox 8">
            <a:extLst>
              <a:ext uri="{FF2B5EF4-FFF2-40B4-BE49-F238E27FC236}">
                <a16:creationId xmlns:a16="http://schemas.microsoft.com/office/drawing/2014/main" id="{774A45D1-5780-24D0-7210-DF58C549934D}"/>
              </a:ext>
            </a:extLst>
          </p:cNvPr>
          <p:cNvSpPr txBox="1"/>
          <p:nvPr/>
        </p:nvSpPr>
        <p:spPr>
          <a:xfrm>
            <a:off x="188201" y="5460931"/>
            <a:ext cx="8767597" cy="1015663"/>
          </a:xfrm>
          <a:prstGeom prst="rect">
            <a:avLst/>
          </a:prstGeom>
          <a:noFill/>
        </p:spPr>
        <p:txBody>
          <a:bodyPr wrap="square" rtlCol="0">
            <a:spAutoFit/>
          </a:bodyPr>
          <a:lstStyle/>
          <a:p>
            <a:pPr algn="ctr"/>
            <a:r>
              <a:rPr lang="en-GB" sz="2000" b="0" i="0" u="none" strike="noStrike" baseline="0" dirty="0">
                <a:solidFill>
                  <a:schemeClr val="accent6">
                    <a:lumMod val="50000"/>
                  </a:schemeClr>
                </a:solidFill>
                <a:latin typeface="Trebuchet MS" panose="020B0603020202020204" pitchFamily="34" charset="0"/>
              </a:rPr>
              <a:t>There are currently over 500,000 PLWD in Canada and more than </a:t>
            </a:r>
          </a:p>
          <a:p>
            <a:pPr algn="ctr"/>
            <a:r>
              <a:rPr lang="en-GB" sz="2000" b="0" i="0" u="none" strike="noStrike" baseline="0" dirty="0">
                <a:solidFill>
                  <a:schemeClr val="accent6">
                    <a:lumMod val="50000"/>
                  </a:schemeClr>
                </a:solidFill>
                <a:latin typeface="Trebuchet MS" panose="020B0603020202020204" pitchFamily="34" charset="0"/>
              </a:rPr>
              <a:t>76,000 people are being diagnosed each year.</a:t>
            </a:r>
          </a:p>
          <a:p>
            <a:pPr algn="ctr"/>
            <a:r>
              <a:rPr lang="en-GB" sz="2000" b="0" i="0" u="none" strike="noStrike" baseline="0" dirty="0">
                <a:solidFill>
                  <a:schemeClr val="accent6">
                    <a:lumMod val="50000"/>
                  </a:schemeClr>
                </a:solidFill>
                <a:latin typeface="Trebuchet MS" panose="020B0603020202020204" pitchFamily="34" charset="0"/>
              </a:rPr>
              <a:t>By 2031 the number of PLWD in Canada is projected to be at least 937,000.</a:t>
            </a:r>
            <a:endParaRPr lang="en-GB" sz="2000" dirty="0">
              <a:solidFill>
                <a:schemeClr val="accent6">
                  <a:lumMod val="50000"/>
                </a:schemeClr>
              </a:solidFill>
              <a:latin typeface="Trebuchet MS" panose="020B0603020202020204" pitchFamily="34" charset="0"/>
            </a:endParaRPr>
          </a:p>
        </p:txBody>
      </p:sp>
      <p:sp>
        <p:nvSpPr>
          <p:cNvPr id="13" name="Rectangle: Rounded Corners 12">
            <a:extLst>
              <a:ext uri="{FF2B5EF4-FFF2-40B4-BE49-F238E27FC236}">
                <a16:creationId xmlns:a16="http://schemas.microsoft.com/office/drawing/2014/main" id="{02CE8DD8-8FE5-A19B-1A2A-5398BEECCC41}"/>
              </a:ext>
            </a:extLst>
          </p:cNvPr>
          <p:cNvSpPr/>
          <p:nvPr/>
        </p:nvSpPr>
        <p:spPr>
          <a:xfrm>
            <a:off x="380665" y="3598901"/>
            <a:ext cx="8382670" cy="154840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EB43B81F-D795-FE5A-7B61-80E9D1E5C283}"/>
              </a:ext>
            </a:extLst>
          </p:cNvPr>
          <p:cNvPicPr>
            <a:picLocks noChangeAspect="1"/>
          </p:cNvPicPr>
          <p:nvPr/>
        </p:nvPicPr>
        <p:blipFill>
          <a:blip r:embed="rId4"/>
          <a:stretch>
            <a:fillRect/>
          </a:stretch>
        </p:blipFill>
        <p:spPr>
          <a:xfrm>
            <a:off x="1199261" y="3711382"/>
            <a:ext cx="1958720" cy="1338459"/>
          </a:xfrm>
          <a:prstGeom prst="rect">
            <a:avLst/>
          </a:prstGeom>
          <a:ln w="12700">
            <a:solidFill>
              <a:schemeClr val="accent6">
                <a:lumMod val="50000"/>
              </a:schemeClr>
            </a:solidFill>
          </a:ln>
        </p:spPr>
      </p:pic>
      <p:pic>
        <p:nvPicPr>
          <p:cNvPr id="15" name="Picture 14">
            <a:extLst>
              <a:ext uri="{FF2B5EF4-FFF2-40B4-BE49-F238E27FC236}">
                <a16:creationId xmlns:a16="http://schemas.microsoft.com/office/drawing/2014/main" id="{F6852803-0A92-AEF7-ED78-4AB7882EF1BB}"/>
              </a:ext>
            </a:extLst>
          </p:cNvPr>
          <p:cNvPicPr>
            <a:picLocks noChangeAspect="1"/>
          </p:cNvPicPr>
          <p:nvPr/>
        </p:nvPicPr>
        <p:blipFill>
          <a:blip r:embed="rId5"/>
          <a:stretch>
            <a:fillRect/>
          </a:stretch>
        </p:blipFill>
        <p:spPr>
          <a:xfrm>
            <a:off x="6281143" y="1629637"/>
            <a:ext cx="1985160" cy="1323440"/>
          </a:xfrm>
          <a:prstGeom prst="rect">
            <a:avLst/>
          </a:prstGeom>
          <a:ln w="12700">
            <a:solidFill>
              <a:schemeClr val="accent6">
                <a:lumMod val="50000"/>
              </a:schemeClr>
            </a:solidFill>
          </a:ln>
        </p:spPr>
      </p:pic>
    </p:spTree>
    <p:extLst>
      <p:ext uri="{BB962C8B-B14F-4D97-AF65-F5344CB8AC3E}">
        <p14:creationId xmlns:p14="http://schemas.microsoft.com/office/powerpoint/2010/main" val="1982319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DCD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E66831-7B16-8F29-F083-9CFEC559071A}"/>
              </a:ext>
            </a:extLst>
          </p:cNvPr>
          <p:cNvSpPr/>
          <p:nvPr/>
        </p:nvSpPr>
        <p:spPr>
          <a:xfrm>
            <a:off x="0" y="0"/>
            <a:ext cx="9144000" cy="9620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781C978B-E532-0965-B553-CAA0402E350D}"/>
              </a:ext>
            </a:extLst>
          </p:cNvPr>
          <p:cNvSpPr txBox="1"/>
          <p:nvPr/>
        </p:nvSpPr>
        <p:spPr>
          <a:xfrm>
            <a:off x="304800" y="296346"/>
            <a:ext cx="1925527" cy="369332"/>
          </a:xfrm>
          <a:prstGeom prst="rect">
            <a:avLst/>
          </a:prstGeom>
          <a:noFill/>
        </p:spPr>
        <p:txBody>
          <a:bodyPr wrap="none" rtlCol="0">
            <a:spAutoFit/>
          </a:bodyPr>
          <a:lstStyle/>
          <a:p>
            <a:r>
              <a:rPr lang="en-GB" b="1" dirty="0">
                <a:solidFill>
                  <a:schemeClr val="bg1"/>
                </a:solidFill>
                <a:latin typeface="Trebuchet MS" panose="020B0603020202020204" pitchFamily="34" charset="0"/>
              </a:rPr>
              <a:t>Research design</a:t>
            </a:r>
          </a:p>
        </p:txBody>
      </p:sp>
      <p:sp>
        <p:nvSpPr>
          <p:cNvPr id="4" name="Rectangle: Rounded Corners 3">
            <a:extLst>
              <a:ext uri="{FF2B5EF4-FFF2-40B4-BE49-F238E27FC236}">
                <a16:creationId xmlns:a16="http://schemas.microsoft.com/office/drawing/2014/main" id="{24C11126-7E44-EB9A-8D16-B0916E5BD1F7}"/>
              </a:ext>
            </a:extLst>
          </p:cNvPr>
          <p:cNvSpPr/>
          <p:nvPr/>
        </p:nvSpPr>
        <p:spPr>
          <a:xfrm>
            <a:off x="530114" y="2019300"/>
            <a:ext cx="3400425"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Arrow: Down 4">
            <a:extLst>
              <a:ext uri="{FF2B5EF4-FFF2-40B4-BE49-F238E27FC236}">
                <a16:creationId xmlns:a16="http://schemas.microsoft.com/office/drawing/2014/main" id="{3695C21F-4B96-CC0D-5747-9FB2C8D48E6A}"/>
              </a:ext>
            </a:extLst>
          </p:cNvPr>
          <p:cNvSpPr/>
          <p:nvPr/>
        </p:nvSpPr>
        <p:spPr>
          <a:xfrm>
            <a:off x="1992202" y="2857500"/>
            <a:ext cx="47625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75DF742-4AB0-DF95-2702-8CA893ABD7A5}"/>
              </a:ext>
            </a:extLst>
          </p:cNvPr>
          <p:cNvSpPr/>
          <p:nvPr/>
        </p:nvSpPr>
        <p:spPr>
          <a:xfrm>
            <a:off x="530114" y="3524250"/>
            <a:ext cx="3400425"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F4000F66-072B-129C-A53F-DAA12D741CEA}"/>
              </a:ext>
            </a:extLst>
          </p:cNvPr>
          <p:cNvSpPr/>
          <p:nvPr/>
        </p:nvSpPr>
        <p:spPr>
          <a:xfrm>
            <a:off x="1992202" y="4362450"/>
            <a:ext cx="476250" cy="666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4F2E4F7A-7080-7DBB-150A-AC144F6215E8}"/>
              </a:ext>
            </a:extLst>
          </p:cNvPr>
          <p:cNvSpPr/>
          <p:nvPr/>
        </p:nvSpPr>
        <p:spPr>
          <a:xfrm>
            <a:off x="530114" y="5029200"/>
            <a:ext cx="3400425" cy="83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11BBAA3-C740-C18A-8CCB-F3E03998F239}"/>
              </a:ext>
            </a:extLst>
          </p:cNvPr>
          <p:cNvSpPr txBox="1"/>
          <p:nvPr/>
        </p:nvSpPr>
        <p:spPr>
          <a:xfrm>
            <a:off x="1364544" y="2253734"/>
            <a:ext cx="1767087" cy="369332"/>
          </a:xfrm>
          <a:prstGeom prst="rect">
            <a:avLst/>
          </a:prstGeom>
          <a:noFill/>
        </p:spPr>
        <p:txBody>
          <a:bodyPr wrap="none" rtlCol="0">
            <a:spAutoFit/>
          </a:bodyPr>
          <a:lstStyle/>
          <a:p>
            <a:r>
              <a:rPr lang="en-GB" dirty="0">
                <a:latin typeface="Trebuchet MS" panose="020B0603020202020204" pitchFamily="34" charset="0"/>
              </a:rPr>
              <a:t>Scoping Review</a:t>
            </a:r>
          </a:p>
        </p:txBody>
      </p:sp>
      <p:sp>
        <p:nvSpPr>
          <p:cNvPr id="11" name="TextBox 10">
            <a:extLst>
              <a:ext uri="{FF2B5EF4-FFF2-40B4-BE49-F238E27FC236}">
                <a16:creationId xmlns:a16="http://schemas.microsoft.com/office/drawing/2014/main" id="{C050DB38-AA03-3B1C-ED03-E81F0F97D9DD}"/>
              </a:ext>
            </a:extLst>
          </p:cNvPr>
          <p:cNvSpPr txBox="1"/>
          <p:nvPr/>
        </p:nvSpPr>
        <p:spPr>
          <a:xfrm>
            <a:off x="1418244" y="3758684"/>
            <a:ext cx="1624163" cy="369332"/>
          </a:xfrm>
          <a:prstGeom prst="rect">
            <a:avLst/>
          </a:prstGeom>
          <a:noFill/>
        </p:spPr>
        <p:txBody>
          <a:bodyPr wrap="none" rtlCol="0">
            <a:spAutoFit/>
          </a:bodyPr>
          <a:lstStyle/>
          <a:p>
            <a:r>
              <a:rPr lang="en-GB" dirty="0">
                <a:latin typeface="Trebuchet MS" panose="020B0603020202020204" pitchFamily="34" charset="0"/>
              </a:rPr>
              <a:t>Questionnaire</a:t>
            </a:r>
          </a:p>
        </p:txBody>
      </p:sp>
      <p:sp>
        <p:nvSpPr>
          <p:cNvPr id="12" name="TextBox 11">
            <a:extLst>
              <a:ext uri="{FF2B5EF4-FFF2-40B4-BE49-F238E27FC236}">
                <a16:creationId xmlns:a16="http://schemas.microsoft.com/office/drawing/2014/main" id="{0CD0C4A5-FBC7-AD48-0E2B-22DDEA0AAB24}"/>
              </a:ext>
            </a:extLst>
          </p:cNvPr>
          <p:cNvSpPr txBox="1"/>
          <p:nvPr/>
        </p:nvSpPr>
        <p:spPr>
          <a:xfrm>
            <a:off x="1603390" y="5263634"/>
            <a:ext cx="1253869" cy="369332"/>
          </a:xfrm>
          <a:prstGeom prst="rect">
            <a:avLst/>
          </a:prstGeom>
          <a:noFill/>
        </p:spPr>
        <p:txBody>
          <a:bodyPr wrap="none" rtlCol="0">
            <a:spAutoFit/>
          </a:bodyPr>
          <a:lstStyle/>
          <a:p>
            <a:r>
              <a:rPr lang="en-GB" dirty="0">
                <a:latin typeface="Trebuchet MS" panose="020B0603020202020204" pitchFamily="34" charset="0"/>
              </a:rPr>
              <a:t>Interviews</a:t>
            </a:r>
          </a:p>
        </p:txBody>
      </p:sp>
      <p:sp>
        <p:nvSpPr>
          <p:cNvPr id="13" name="TextBox 12">
            <a:extLst>
              <a:ext uri="{FF2B5EF4-FFF2-40B4-BE49-F238E27FC236}">
                <a16:creationId xmlns:a16="http://schemas.microsoft.com/office/drawing/2014/main" id="{2421D523-6125-751C-CDA7-F3CAB497F035}"/>
              </a:ext>
            </a:extLst>
          </p:cNvPr>
          <p:cNvSpPr txBox="1"/>
          <p:nvPr/>
        </p:nvSpPr>
        <p:spPr>
          <a:xfrm>
            <a:off x="4460185" y="2178516"/>
            <a:ext cx="3485249" cy="523220"/>
          </a:xfrm>
          <a:prstGeom prst="rect">
            <a:avLst/>
          </a:prstGeom>
          <a:noFill/>
        </p:spPr>
        <p:txBody>
          <a:bodyPr wrap="none" rtlCol="0">
            <a:spAutoFit/>
          </a:bodyPr>
          <a:lstStyle/>
          <a:p>
            <a:r>
              <a:rPr lang="en-GB" sz="1400" dirty="0">
                <a:latin typeface="Trebuchet MS" panose="020B0603020202020204" pitchFamily="34" charset="0"/>
              </a:rPr>
              <a:t>What do we already know about fall risk </a:t>
            </a:r>
          </a:p>
          <a:p>
            <a:r>
              <a:rPr lang="en-GB" sz="1400" dirty="0">
                <a:latin typeface="Trebuchet MS" panose="020B0603020202020204" pitchFamily="34" charset="0"/>
              </a:rPr>
              <a:t>assessment for PLWD?</a:t>
            </a:r>
          </a:p>
        </p:txBody>
      </p:sp>
      <p:sp>
        <p:nvSpPr>
          <p:cNvPr id="14" name="TextBox 13">
            <a:extLst>
              <a:ext uri="{FF2B5EF4-FFF2-40B4-BE49-F238E27FC236}">
                <a16:creationId xmlns:a16="http://schemas.microsoft.com/office/drawing/2014/main" id="{0EB1E18B-9D50-3BC1-60B9-60EF052E83D0}"/>
              </a:ext>
            </a:extLst>
          </p:cNvPr>
          <p:cNvSpPr txBox="1"/>
          <p:nvPr/>
        </p:nvSpPr>
        <p:spPr>
          <a:xfrm>
            <a:off x="4460185" y="3736463"/>
            <a:ext cx="3780048" cy="523220"/>
          </a:xfrm>
          <a:prstGeom prst="rect">
            <a:avLst/>
          </a:prstGeom>
          <a:noFill/>
        </p:spPr>
        <p:txBody>
          <a:bodyPr wrap="square" rtlCol="0">
            <a:spAutoFit/>
          </a:bodyPr>
          <a:lstStyle/>
          <a:p>
            <a:r>
              <a:rPr lang="en-GB" sz="1400" dirty="0">
                <a:latin typeface="Trebuchet MS" panose="020B0603020202020204" pitchFamily="34" charset="0"/>
              </a:rPr>
              <a:t>Obtain data and demographics from informal caregivers. </a:t>
            </a:r>
          </a:p>
        </p:txBody>
      </p:sp>
      <p:sp>
        <p:nvSpPr>
          <p:cNvPr id="15" name="TextBox 14">
            <a:extLst>
              <a:ext uri="{FF2B5EF4-FFF2-40B4-BE49-F238E27FC236}">
                <a16:creationId xmlns:a16="http://schemas.microsoft.com/office/drawing/2014/main" id="{7A3EBC23-BDB7-0CBC-E41D-1AF770EE7581}"/>
              </a:ext>
            </a:extLst>
          </p:cNvPr>
          <p:cNvSpPr txBox="1"/>
          <p:nvPr/>
        </p:nvSpPr>
        <p:spPr>
          <a:xfrm>
            <a:off x="4460185" y="5294410"/>
            <a:ext cx="3975768" cy="307777"/>
          </a:xfrm>
          <a:prstGeom prst="rect">
            <a:avLst/>
          </a:prstGeom>
          <a:noFill/>
        </p:spPr>
        <p:txBody>
          <a:bodyPr wrap="none" rtlCol="0">
            <a:spAutoFit/>
          </a:bodyPr>
          <a:lstStyle/>
          <a:p>
            <a:r>
              <a:rPr lang="en-GB" sz="1400" dirty="0">
                <a:latin typeface="Trebuchet MS" panose="020B0603020202020204" pitchFamily="34" charset="0"/>
              </a:rPr>
              <a:t>Explore caregivers experiences in more detail. </a:t>
            </a:r>
          </a:p>
        </p:txBody>
      </p:sp>
      <p:sp>
        <p:nvSpPr>
          <p:cNvPr id="16" name="Equals 15">
            <a:extLst>
              <a:ext uri="{FF2B5EF4-FFF2-40B4-BE49-F238E27FC236}">
                <a16:creationId xmlns:a16="http://schemas.microsoft.com/office/drawing/2014/main" id="{FA995547-3897-ACD9-A77B-34EB93CF6A91}"/>
              </a:ext>
            </a:extLst>
          </p:cNvPr>
          <p:cNvSpPr/>
          <p:nvPr/>
        </p:nvSpPr>
        <p:spPr>
          <a:xfrm>
            <a:off x="3963877" y="2324099"/>
            <a:ext cx="342900" cy="228600"/>
          </a:xfrm>
          <a:prstGeom prst="mathEqua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Equals 16">
            <a:extLst>
              <a:ext uri="{FF2B5EF4-FFF2-40B4-BE49-F238E27FC236}">
                <a16:creationId xmlns:a16="http://schemas.microsoft.com/office/drawing/2014/main" id="{1D1E9508-B64D-FE03-FFC8-D2455EC6D2D4}"/>
              </a:ext>
            </a:extLst>
          </p:cNvPr>
          <p:cNvSpPr/>
          <p:nvPr/>
        </p:nvSpPr>
        <p:spPr>
          <a:xfrm>
            <a:off x="3963877" y="3886199"/>
            <a:ext cx="342900" cy="228600"/>
          </a:xfrm>
          <a:prstGeom prst="mathEqua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Equals 17">
            <a:extLst>
              <a:ext uri="{FF2B5EF4-FFF2-40B4-BE49-F238E27FC236}">
                <a16:creationId xmlns:a16="http://schemas.microsoft.com/office/drawing/2014/main" id="{8E0F9F86-8236-B834-C8F3-2D87008ADB94}"/>
              </a:ext>
            </a:extLst>
          </p:cNvPr>
          <p:cNvSpPr/>
          <p:nvPr/>
        </p:nvSpPr>
        <p:spPr>
          <a:xfrm>
            <a:off x="3963877" y="5333999"/>
            <a:ext cx="342900" cy="228600"/>
          </a:xfrm>
          <a:prstGeom prst="mathEqua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Picture 18" descr="Text&#10;&#10;Description automatically generated">
            <a:extLst>
              <a:ext uri="{FF2B5EF4-FFF2-40B4-BE49-F238E27FC236}">
                <a16:creationId xmlns:a16="http://schemas.microsoft.com/office/drawing/2014/main" id="{D03A9B6A-3913-FB75-61D3-3A83DA12A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105" y="162784"/>
            <a:ext cx="1620729" cy="363647"/>
          </a:xfrm>
          <a:prstGeom prst="rect">
            <a:avLst/>
          </a:prstGeom>
        </p:spPr>
      </p:pic>
    </p:spTree>
    <p:extLst>
      <p:ext uri="{BB962C8B-B14F-4D97-AF65-F5344CB8AC3E}">
        <p14:creationId xmlns:p14="http://schemas.microsoft.com/office/powerpoint/2010/main" val="4103933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24562</TotalTime>
  <Words>2385</Words>
  <Application>Microsoft Office PowerPoint</Application>
  <PresentationFormat>On-screen Show (4:3)</PresentationFormat>
  <Paragraphs>240</Paragraphs>
  <Slides>28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Lynds</dc:creator>
  <cp:lastModifiedBy>Michaela Lynds</cp:lastModifiedBy>
  <cp:revision>3</cp:revision>
  <dcterms:created xsi:type="dcterms:W3CDTF">2022-11-15T19:22:34Z</dcterms:created>
  <dcterms:modified xsi:type="dcterms:W3CDTF">2022-12-07T18:46:30Z</dcterms:modified>
</cp:coreProperties>
</file>