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8" r:id="rId4"/>
    <p:sldId id="260" r:id="rId5"/>
    <p:sldId id="259" r:id="rId6"/>
    <p:sldId id="263" r:id="rId7"/>
    <p:sldId id="268" r:id="rId8"/>
    <p:sldId id="269" r:id="rId9"/>
    <p:sldId id="261" r:id="rId10"/>
    <p:sldId id="262" r:id="rId11"/>
    <p:sldId id="265" r:id="rId12"/>
    <p:sldId id="266" r:id="rId13"/>
    <p:sldId id="264" r:id="rId14"/>
    <p:sldId id="272" r:id="rId15"/>
    <p:sldId id="273" r:id="rId16"/>
    <p:sldId id="274" r:id="rId17"/>
    <p:sldId id="27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0EE9-9F63-4028-9325-D908E828615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F3408-7521-4281-ADC4-61993F349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3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0EE9-9F63-4028-9325-D908E828615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F3408-7521-4281-ADC4-61993F349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299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0EE9-9F63-4028-9325-D908E828615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F3408-7521-4281-ADC4-61993F34949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3672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0EE9-9F63-4028-9325-D908E828615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F3408-7521-4281-ADC4-61993F349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9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0EE9-9F63-4028-9325-D908E828615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F3408-7521-4281-ADC4-61993F34949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4471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0EE9-9F63-4028-9325-D908E828615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F3408-7521-4281-ADC4-61993F349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5065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0EE9-9F63-4028-9325-D908E828615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F3408-7521-4281-ADC4-61993F349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25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0EE9-9F63-4028-9325-D908E828615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F3408-7521-4281-ADC4-61993F349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0EE9-9F63-4028-9325-D908E828615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F3408-7521-4281-ADC4-61993F349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769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0EE9-9F63-4028-9325-D908E828615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F3408-7521-4281-ADC4-61993F349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936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0EE9-9F63-4028-9325-D908E828615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F3408-7521-4281-ADC4-61993F349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095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0EE9-9F63-4028-9325-D908E828615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F3408-7521-4281-ADC4-61993F349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99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0EE9-9F63-4028-9325-D908E828615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F3408-7521-4281-ADC4-61993F349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862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0EE9-9F63-4028-9325-D908E828615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F3408-7521-4281-ADC4-61993F349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71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0EE9-9F63-4028-9325-D908E828615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F3408-7521-4281-ADC4-61993F349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80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0EE9-9F63-4028-9325-D908E828615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F3408-7521-4281-ADC4-61993F349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555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50EE9-9F63-4028-9325-D908E828615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3EF3408-7521-4281-ADC4-61993F349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237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melanie.weimer@usask.ca" TargetMode="External"/><Relationship Id="rId2" Type="http://schemas.openxmlformats.org/officeDocument/2006/relationships/hyperlink" Target="mailto:liz.rackow@usask.c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athy.cuddington@usask.ca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85F5E-5559-4241-7F04-83E2BEA3D5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INNOVATION IN CLINICAL INSTRUCTION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E565B5-FA57-E93D-6ABD-63410E7F6D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/>
              <a:t>PEER ASSISTED LEARNING  SHARING OF IDEAS</a:t>
            </a:r>
          </a:p>
        </p:txBody>
      </p:sp>
    </p:spTree>
    <p:extLst>
      <p:ext uri="{BB962C8B-B14F-4D97-AF65-F5344CB8AC3E}">
        <p14:creationId xmlns:p14="http://schemas.microsoft.com/office/powerpoint/2010/main" val="1328355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93641-BFBE-EDA6-0360-D75EFC0A7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for clinicians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401E6-1949-2B94-B65B-14836FAA3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Increased student independence, less reliance on clinician</a:t>
            </a:r>
          </a:p>
          <a:p>
            <a:r>
              <a:rPr lang="en-US" sz="2800" dirty="0"/>
              <a:t>Increased productivity as students take on their caseloads</a:t>
            </a:r>
          </a:p>
          <a:p>
            <a:r>
              <a:rPr lang="en-US" sz="2800" dirty="0"/>
              <a:t>In rural or remote placements, less responsibility in supporting social isolation</a:t>
            </a:r>
          </a:p>
          <a:p>
            <a:r>
              <a:rPr lang="en-US" sz="2800" dirty="0"/>
              <a:t>An extra set of hands with e.g. transfers, ambulation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671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912C5-DDB6-1E24-0CA8-71C36F188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for patients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BF68F-0586-A71B-C5B4-44C1C4A4C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Opportunities for deeper exploration of clinical problems in complicated cases</a:t>
            </a:r>
          </a:p>
          <a:p>
            <a:r>
              <a:rPr lang="en-US" sz="3200" dirty="0"/>
              <a:t>More care and attention with a dyad</a:t>
            </a:r>
          </a:p>
          <a:p>
            <a:r>
              <a:rPr lang="en-US" sz="3200" dirty="0"/>
              <a:t>Students working together come up with more options for patient care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547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CD46F-0246-AF40-471C-B728D468E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6093"/>
          </a:xfrm>
        </p:spPr>
        <p:txBody>
          <a:bodyPr/>
          <a:lstStyle/>
          <a:p>
            <a:r>
              <a:rPr lang="en-US" dirty="0"/>
              <a:t>Potential issues: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52D03-8BB0-A3C9-0562-7CC1D97F4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5693"/>
            <a:ext cx="10515600" cy="4905286"/>
          </a:xfrm>
        </p:spPr>
        <p:txBody>
          <a:bodyPr>
            <a:noAutofit/>
          </a:bodyPr>
          <a:lstStyle/>
          <a:p>
            <a:r>
              <a:rPr lang="en-US" sz="2400" dirty="0"/>
              <a:t>Student competition</a:t>
            </a:r>
          </a:p>
          <a:p>
            <a:r>
              <a:rPr lang="en-US" sz="2400" dirty="0"/>
              <a:t>Challenging relationship dynamics between students </a:t>
            </a:r>
          </a:p>
          <a:p>
            <a:r>
              <a:rPr lang="en-US" sz="2400" dirty="0"/>
              <a:t>Differences in student confidence</a:t>
            </a:r>
          </a:p>
          <a:p>
            <a:r>
              <a:rPr lang="en-US" sz="2400" dirty="0"/>
              <a:t>Differences in student learning styles</a:t>
            </a:r>
          </a:p>
          <a:p>
            <a:r>
              <a:rPr lang="en-US" sz="2400" dirty="0"/>
              <a:t>Differences in skill levels – if significantly mismatched, may have to switch from PAL to concurrent placements</a:t>
            </a:r>
          </a:p>
          <a:p>
            <a:r>
              <a:rPr lang="en-US" sz="2400" dirty="0"/>
              <a:t>Logistics: Limited space, limited caseload</a:t>
            </a:r>
          </a:p>
          <a:p>
            <a:r>
              <a:rPr lang="en-US" sz="2400" dirty="0"/>
              <a:t>Less individual supervision time for each student</a:t>
            </a:r>
          </a:p>
          <a:p>
            <a:r>
              <a:rPr lang="en-US" sz="2400" dirty="0"/>
              <a:t>Workload for the clinician includes pre-planning, frequent meetings with students, ensuring effectiveness of dyad for each learner, double assessments</a:t>
            </a:r>
          </a:p>
        </p:txBody>
      </p:sp>
    </p:spTree>
    <p:extLst>
      <p:ext uri="{BB962C8B-B14F-4D97-AF65-F5344CB8AC3E}">
        <p14:creationId xmlns:p14="http://schemas.microsoft.com/office/powerpoint/2010/main" val="1850891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148A9-6CF0-5ADA-AF3A-4372D9CEB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EFE20-1BE4-B16A-0042-EE0EE1AF1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MacDonald, M., Thompson, A. E., Ton, J.,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Mysak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T. (2020). Strategies to optimize implementation of novel preceptorship models: peer-assisted learning and near-peer teaching.. 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Currents in Pharmacy Teaching &amp; Learning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, 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12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(8), 945-955. </a:t>
            </a:r>
            <a:endParaRPr lang="en-US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Ladyshewsky</a:t>
            </a:r>
            <a:r>
              <a:rPr lang="en-US" sz="1800" kern="1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R. K. (2010). Building competency in the novice allied health professional through peer coaching. </a:t>
            </a:r>
            <a:r>
              <a:rPr lang="en-US" sz="1800" i="1" kern="1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Journal of Allied Health</a:t>
            </a:r>
            <a:r>
              <a:rPr lang="en-US" sz="1800" kern="1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en-US" sz="1800" i="1" kern="1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39</a:t>
            </a:r>
            <a:r>
              <a:rPr lang="en-US" sz="1800" kern="1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(2), 77E-82E.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Ladyshewsky</a:t>
            </a:r>
            <a:r>
              <a:rPr lang="en-US" sz="1800" kern="1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R. K., Building cooperation in peer coaching relationships: understanding the relationships between reward structure, learner preparedness, coaching skill and learner engagement.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Ladyshewsky</a:t>
            </a:r>
            <a:r>
              <a:rPr lang="en-US" sz="1800" kern="1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R. K.</a:t>
            </a:r>
            <a:r>
              <a:rPr lang="en-US" sz="1800" kern="1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Impact of Peer-Coaching on the Clinical Reasoning of the Novice Practitioner. </a:t>
            </a:r>
            <a:r>
              <a:rPr lang="en-US" sz="1800" kern="100" dirty="0" err="1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Physiother</a:t>
            </a:r>
            <a:r>
              <a:rPr lang="en-US" sz="1800" kern="1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Can, 2004; 56; 15-25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Morford, K. L., Milligan, T., &amp; </a:t>
            </a:r>
            <a:r>
              <a:rPr lang="en-US" sz="1800" kern="1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Brienza</a:t>
            </a:r>
            <a:r>
              <a:rPr lang="en-US" sz="1800" kern="1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R. (2021). Peer coaching in an interprofessional academic primary care clinic. </a:t>
            </a:r>
            <a:r>
              <a:rPr lang="en-US" sz="1800" i="1" kern="1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Journal of Interprofessional Education &amp; Practice</a:t>
            </a:r>
            <a:r>
              <a:rPr lang="en-US" sz="1800" kern="1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en-US" sz="1800" i="1" kern="1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</a:t>
            </a:r>
            <a:r>
              <a:rPr lang="en-US" sz="1800" kern="1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100418.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Peer Coaching and Work Integrated Learning: Practice Guide for Fieldwork Supervisors, healthsciences.curtin.edu.au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890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9702D-D2DF-DD05-69C9-01DA22714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Panel advice on Peer Assisted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A2282-8AD8-EAB3-7AA3-2D4A0039F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3538908"/>
            <a:ext cx="8596668" cy="15709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/>
              <a:t>Discussion/ Questions</a:t>
            </a:r>
          </a:p>
        </p:txBody>
      </p:sp>
    </p:spTree>
    <p:extLst>
      <p:ext uri="{BB962C8B-B14F-4D97-AF65-F5344CB8AC3E}">
        <p14:creationId xmlns:p14="http://schemas.microsoft.com/office/powerpoint/2010/main" val="4169447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6D081-2527-EBA8-F7AF-7165BBF8D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Sharing of ideas from community of Clinical Instructors:</a:t>
            </a:r>
            <a:br>
              <a:rPr lang="en-US" dirty="0"/>
            </a:br>
            <a:r>
              <a:rPr lang="en-US" dirty="0"/>
              <a:t>Case example of making placements happen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89469-E651-CD8F-AF69-1016DF4DE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+mj-lt"/>
              </a:rPr>
              <a:t>Discussion points for all:</a:t>
            </a:r>
          </a:p>
          <a:p>
            <a:r>
              <a:rPr lang="en-US" dirty="0">
                <a:latin typeface="+mj-lt"/>
              </a:rPr>
              <a:t>What advice do you have re: hosting students in chaotic environments?</a:t>
            </a:r>
          </a:p>
          <a:p>
            <a:r>
              <a:rPr lang="en-US" dirty="0">
                <a:latin typeface="+mj-lt"/>
              </a:rPr>
              <a:t>How do you change the mindset of potential clinical instructors who are reluctant to host students? </a:t>
            </a:r>
          </a:p>
          <a:p>
            <a:r>
              <a:rPr lang="en-US" b="0" i="0" dirty="0">
                <a:solidFill>
                  <a:srgbClr val="212121"/>
                </a:solidFill>
                <a:effectLst/>
                <a:latin typeface="+mj-lt"/>
              </a:rPr>
              <a:t>What do you find rewarding about taking on this role</a:t>
            </a:r>
          </a:p>
          <a:p>
            <a:r>
              <a:rPr lang="en-US" dirty="0">
                <a:solidFill>
                  <a:srgbClr val="212121"/>
                </a:solidFill>
                <a:latin typeface="+mj-lt"/>
              </a:rPr>
              <a:t>H</a:t>
            </a:r>
            <a:r>
              <a:rPr lang="en-US" b="0" i="0" dirty="0">
                <a:solidFill>
                  <a:srgbClr val="212121"/>
                </a:solidFill>
                <a:effectLst/>
                <a:latin typeface="+mj-lt"/>
              </a:rPr>
              <a:t>as this role allowed you to develop new skillsets and if so, what are those skillsets?</a:t>
            </a:r>
          </a:p>
          <a:p>
            <a:r>
              <a:rPr lang="en-US" b="0" i="0" dirty="0">
                <a:solidFill>
                  <a:srgbClr val="212121"/>
                </a:solidFill>
                <a:effectLst/>
                <a:latin typeface="+mj-lt"/>
              </a:rPr>
              <a:t>What advice do you have for people interested in becoming a clinical instructor? </a:t>
            </a:r>
          </a:p>
          <a:p>
            <a:r>
              <a:rPr lang="en-US" b="0" i="0" dirty="0">
                <a:solidFill>
                  <a:srgbClr val="212121"/>
                </a:solidFill>
                <a:effectLst/>
                <a:latin typeface="+mj-lt"/>
              </a:rPr>
              <a:t>What tips do you have for other clinical instructors?</a:t>
            </a:r>
          </a:p>
          <a:p>
            <a:endParaRPr lang="en-US" b="0" i="0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67629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0C546-3F2C-A658-3166-6EB2EAAFA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Clinical Education Unit</a:t>
            </a:r>
            <a:br>
              <a:rPr lang="en-US" dirty="0"/>
            </a:br>
            <a:r>
              <a:rPr lang="en-US" dirty="0"/>
              <a:t>School of Rehabilitation Science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21E1A-337C-0B2F-EBE7-32E68443A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800" b="1" dirty="0"/>
              <a:t>Liz </a:t>
            </a:r>
            <a:r>
              <a:rPr lang="en-CA" sz="1800" b="1" dirty="0" err="1"/>
              <a:t>Rackow</a:t>
            </a:r>
            <a:endParaRPr lang="en-CA" sz="18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800" b="1" dirty="0"/>
              <a:t>	</a:t>
            </a:r>
            <a:r>
              <a:rPr lang="en-CA" sz="1800" dirty="0"/>
              <a:t>Academic Lead Clinical Education </a:t>
            </a:r>
            <a:br>
              <a:rPr lang="en-CA" sz="1800" dirty="0"/>
            </a:br>
            <a:r>
              <a:rPr lang="en-CA" sz="1800" dirty="0"/>
              <a:t>	and Community Affairs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800" dirty="0"/>
              <a:t>	306-966-6574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800" b="1" dirty="0"/>
              <a:t>	</a:t>
            </a:r>
            <a:r>
              <a:rPr lang="en-CA" sz="1800" b="1" dirty="0">
                <a:hlinkClick r:id="rId2"/>
              </a:rPr>
              <a:t>liz.rackow@usask.ca</a:t>
            </a:r>
            <a:endParaRPr lang="en-CA" sz="18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800" b="1" dirty="0"/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800" b="1" dirty="0"/>
              <a:t>Melanie Weimer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800" b="1" dirty="0"/>
              <a:t>	</a:t>
            </a:r>
            <a:r>
              <a:rPr lang="en-CA" sz="1800" dirty="0"/>
              <a:t>MPT Clinical Coordinator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800" dirty="0"/>
              <a:t>	306-966-6584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800" b="1" dirty="0"/>
              <a:t>	</a:t>
            </a:r>
            <a:r>
              <a:rPr lang="en-CA" sz="1800" b="1" dirty="0">
                <a:hlinkClick r:id="rId3"/>
              </a:rPr>
              <a:t>melanie.weimer@usask.ca</a:t>
            </a:r>
            <a:r>
              <a:rPr lang="en-CA" sz="1800" b="1" dirty="0"/>
              <a:t> 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CA" sz="18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800" b="1" dirty="0"/>
              <a:t>Cathy Cuddington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800" b="1" dirty="0"/>
              <a:t>	</a:t>
            </a:r>
            <a:r>
              <a:rPr lang="en-CA" sz="1800" dirty="0"/>
              <a:t>MPT Clinical Coordinator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800" dirty="0"/>
              <a:t>	306-533-1777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800" b="1" dirty="0"/>
              <a:t>	</a:t>
            </a:r>
            <a:r>
              <a:rPr lang="en-CA" sz="1800" b="1" dirty="0">
                <a:hlinkClick r:id="rId4"/>
              </a:rPr>
              <a:t>cathy.cuddington@usask.ca</a:t>
            </a:r>
            <a:endParaRPr lang="en-CA" sz="1800" b="1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893287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3D5AE5D-5E7C-B867-0014-14F6BB53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752" y="2281382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Thank you!</a:t>
            </a:r>
            <a:endParaRPr lang="en-CA" sz="5400" dirty="0"/>
          </a:p>
        </p:txBody>
      </p:sp>
    </p:spTree>
    <p:extLst>
      <p:ext uri="{BB962C8B-B14F-4D97-AF65-F5344CB8AC3E}">
        <p14:creationId xmlns:p14="http://schemas.microsoft.com/office/powerpoint/2010/main" val="104827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E0A1C-B453-BD20-B77E-352DE23DC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Welcome!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D47A9-3033-F6D2-CA7A-DB69A0493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Overview:</a:t>
            </a:r>
          </a:p>
          <a:p>
            <a:r>
              <a:rPr lang="en-US" sz="2200" dirty="0"/>
              <a:t>1. </a:t>
            </a:r>
            <a:r>
              <a:rPr lang="en-US" sz="2800" dirty="0"/>
              <a:t>Peer Assisted Learning</a:t>
            </a:r>
          </a:p>
          <a:p>
            <a:pPr lvl="1"/>
            <a:r>
              <a:rPr lang="en-US" sz="2200" dirty="0"/>
              <a:t>Concepts, Research, Benefits and Potential Issues</a:t>
            </a:r>
          </a:p>
          <a:p>
            <a:endParaRPr lang="en-US" sz="2200" dirty="0"/>
          </a:p>
          <a:p>
            <a:r>
              <a:rPr lang="en-US" sz="2200" dirty="0"/>
              <a:t>2.  </a:t>
            </a:r>
            <a:r>
              <a:rPr lang="en-US" sz="2800" dirty="0"/>
              <a:t>Group discussion</a:t>
            </a:r>
          </a:p>
          <a:p>
            <a:pPr lvl="1"/>
            <a:r>
              <a:rPr lang="en-US" sz="2200" dirty="0"/>
              <a:t>How do you incorporate hosting of students into practice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53353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19E7D-31F1-2D35-0896-B8F5D7CC1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1DB1B-748E-3BE3-186C-984B5C8B2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Clinical Education Team</a:t>
            </a:r>
          </a:p>
          <a:p>
            <a:r>
              <a:rPr lang="en-US" dirty="0"/>
              <a:t>Liz </a:t>
            </a:r>
            <a:r>
              <a:rPr lang="en-US" dirty="0" err="1"/>
              <a:t>Rackow</a:t>
            </a:r>
            <a:r>
              <a:rPr lang="en-US" dirty="0"/>
              <a:t>, Academic Lead Clinical Education and Community Affairs</a:t>
            </a:r>
          </a:p>
          <a:p>
            <a:r>
              <a:rPr lang="en-US" dirty="0"/>
              <a:t>Melanie Weimer, Clinical Coordinator</a:t>
            </a:r>
          </a:p>
          <a:p>
            <a:r>
              <a:rPr lang="en-US" dirty="0"/>
              <a:t>Cathy Cuddington, Clinical Coordinator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800" dirty="0"/>
              <a:t>Panel members</a:t>
            </a:r>
          </a:p>
          <a:p>
            <a:r>
              <a:rPr lang="en-US" dirty="0"/>
              <a:t>Bronwyn </a:t>
            </a:r>
            <a:r>
              <a:rPr lang="en-US" dirty="0" err="1"/>
              <a:t>Lasair</a:t>
            </a:r>
            <a:r>
              <a:rPr lang="en-US" dirty="0"/>
              <a:t>, Senior PT, St. Paul’s Hospital, Saskatoon</a:t>
            </a:r>
          </a:p>
          <a:p>
            <a:r>
              <a:rPr lang="en-US" dirty="0"/>
              <a:t>Ali Gillespie, PT, Victoria Hospital, Prince Albert</a:t>
            </a:r>
          </a:p>
          <a:p>
            <a:r>
              <a:rPr lang="en-US" dirty="0"/>
              <a:t>Dr. Sarah </a:t>
            </a:r>
            <a:r>
              <a:rPr lang="en-US" dirty="0" err="1"/>
              <a:t>Donkers</a:t>
            </a:r>
            <a:r>
              <a:rPr lang="en-US" dirty="0"/>
              <a:t>, Assistant Professor, School of Rehabilitation Science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62779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398CC-6B14-E4EE-B695-160326CBE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Assisted Learning (PAL)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57AEC-DAE9-B2EA-B7FB-CF7958B39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Not a new concept</a:t>
            </a:r>
          </a:p>
          <a:p>
            <a:r>
              <a:rPr lang="en-US" sz="2400" dirty="0"/>
              <a:t>Also called Peer Assisted Coaching</a:t>
            </a:r>
          </a:p>
          <a:p>
            <a:r>
              <a:rPr lang="en-US" sz="2400" dirty="0"/>
              <a:t>Well supported by research as a method of learning in many different programs, and especially in health education programs</a:t>
            </a:r>
          </a:p>
          <a:p>
            <a:r>
              <a:rPr lang="en-US" sz="2400" dirty="0"/>
              <a:t>MPT program at U of S – some CI’s do support this</a:t>
            </a:r>
          </a:p>
          <a:p>
            <a:r>
              <a:rPr lang="en-US" sz="2400" dirty="0"/>
              <a:t>Re-visiting this now as increased capacity is needed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060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CED2C-4F11-228A-34CF-250DD28DF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4819"/>
          </a:xfrm>
        </p:spPr>
        <p:txBody>
          <a:bodyPr/>
          <a:lstStyle/>
          <a:p>
            <a:r>
              <a:rPr lang="en-US" dirty="0"/>
              <a:t>Peer Assisted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209E0-77A6-7EF2-72A9-9322DDE3D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0972"/>
            <a:ext cx="8596668" cy="446039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altLang="en-US" sz="3100" dirty="0">
                <a:solidFill>
                  <a:schemeClr val="tx1"/>
                </a:solidFill>
              </a:rPr>
              <a:t>Students with equal status actively help and support each other in learning tasks (problem solving and critical thinking)</a:t>
            </a:r>
          </a:p>
          <a:p>
            <a:r>
              <a:rPr lang="en-US" sz="3100" dirty="0">
                <a:solidFill>
                  <a:schemeClr val="tx1"/>
                </a:solidFill>
              </a:rPr>
              <a:t>Not the same as 2 learners in the same environment learning separately. </a:t>
            </a:r>
            <a:endParaRPr lang="en-US" altLang="en-US" sz="3100" dirty="0">
              <a:solidFill>
                <a:schemeClr val="tx1"/>
              </a:solidFill>
            </a:endParaRPr>
          </a:p>
          <a:p>
            <a:pPr eaLnBrk="1" hangingPunct="1"/>
            <a:r>
              <a:rPr lang="en-US" altLang="en-US" sz="3100" dirty="0">
                <a:solidFill>
                  <a:schemeClr val="tx1"/>
                </a:solidFill>
              </a:rPr>
              <a:t>Disclose knowledge gaps and Q’s to each other </a:t>
            </a:r>
            <a:r>
              <a:rPr lang="en-US" altLang="en-US" sz="3100" dirty="0">
                <a:solidFill>
                  <a:schemeClr val="tx1"/>
                </a:solidFill>
                <a:sym typeface="Wingdings" panose="05000000000000000000" pitchFamily="2" charset="2"/>
              </a:rPr>
              <a:t>- </a:t>
            </a:r>
            <a:r>
              <a:rPr lang="en-US" altLang="en-US" sz="3100" dirty="0">
                <a:solidFill>
                  <a:schemeClr val="tx1"/>
                </a:solidFill>
              </a:rPr>
              <a:t>Trust and communicate</a:t>
            </a:r>
          </a:p>
          <a:p>
            <a:pPr eaLnBrk="1" hangingPunct="1"/>
            <a:r>
              <a:rPr lang="en-US" altLang="en-US" sz="3100" dirty="0">
                <a:solidFill>
                  <a:schemeClr val="tx1"/>
                </a:solidFill>
              </a:rPr>
              <a:t>Observe and provide each other with feedback</a:t>
            </a:r>
          </a:p>
          <a:p>
            <a:pPr eaLnBrk="1" hangingPunct="1"/>
            <a:r>
              <a:rPr lang="en-US" altLang="en-US" sz="3100" dirty="0">
                <a:solidFill>
                  <a:schemeClr val="tx1"/>
                </a:solidFill>
              </a:rPr>
              <a:t>Set shared goals, help each other to succeed </a:t>
            </a:r>
            <a:r>
              <a:rPr lang="en-US" altLang="en-US" sz="3100" dirty="0">
                <a:solidFill>
                  <a:schemeClr val="tx1"/>
                </a:solidFill>
                <a:sym typeface="Wingdings" panose="05000000000000000000" pitchFamily="2" charset="2"/>
              </a:rPr>
              <a:t>- win / win</a:t>
            </a:r>
            <a:endParaRPr lang="en-US" altLang="en-US" sz="3100" dirty="0">
              <a:solidFill>
                <a:schemeClr val="tx1"/>
              </a:solidFill>
            </a:endParaRPr>
          </a:p>
          <a:p>
            <a:pPr eaLnBrk="1" hangingPunct="1"/>
            <a:r>
              <a:rPr lang="en-US" altLang="en-US" sz="3100" dirty="0">
                <a:solidFill>
                  <a:schemeClr val="tx1"/>
                </a:solidFill>
              </a:rPr>
              <a:t>Cooperate with,</a:t>
            </a:r>
            <a:r>
              <a:rPr lang="en-US" altLang="en-US" sz="3100" dirty="0">
                <a:solidFill>
                  <a:schemeClr val="tx1"/>
                </a:solidFill>
                <a:sym typeface="Wingdings" panose="05000000000000000000" pitchFamily="2" charset="2"/>
              </a:rPr>
              <a:t> not Compete against!</a:t>
            </a:r>
            <a:endParaRPr lang="en-US" altLang="en-US" sz="3100" dirty="0">
              <a:solidFill>
                <a:schemeClr val="tx1"/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sz="3600" b="0" i="0" dirty="0">
              <a:solidFill>
                <a:srgbClr val="212121"/>
              </a:solidFill>
              <a:effectLst/>
              <a:latin typeface="wf_segoe-ui_normal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488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64F3F-66C5-2C32-0419-7D963B52F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91561-86DB-F40D-1725-71391CF68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90415"/>
            <a:ext cx="8596668" cy="4750947"/>
          </a:xfrm>
        </p:spPr>
        <p:txBody>
          <a:bodyPr>
            <a:normAutofit/>
          </a:bodyPr>
          <a:lstStyle/>
          <a:p>
            <a:r>
              <a:rPr lang="en-US" sz="2000" dirty="0"/>
              <a:t>The students and clinical instructor will work as a team, the students working as equal peer coaches</a:t>
            </a:r>
          </a:p>
          <a:p>
            <a:r>
              <a:rPr lang="en-US" sz="2000" dirty="0"/>
              <a:t>Some cases are shared, some are independent</a:t>
            </a:r>
          </a:p>
          <a:p>
            <a:r>
              <a:rPr lang="en-US" sz="2000" dirty="0"/>
              <a:t>In shared cases, one student assesses, second learner observes or assists</a:t>
            </a:r>
          </a:p>
          <a:p>
            <a:r>
              <a:rPr lang="en-US" sz="2000" dirty="0"/>
              <a:t>When assistance is needed, the peer should be the first contact (“first line of defense”), followed by the CI – peers use each other as a resource</a:t>
            </a:r>
          </a:p>
          <a:p>
            <a:r>
              <a:rPr lang="en-US" sz="2000" dirty="0"/>
              <a:t>Communication between peers is encouraged</a:t>
            </a:r>
          </a:p>
          <a:p>
            <a:r>
              <a:rPr lang="en-US" sz="2000" dirty="0"/>
              <a:t>Regular meeting times are encouraged</a:t>
            </a:r>
          </a:p>
          <a:p>
            <a:r>
              <a:rPr lang="en-US" sz="2000" dirty="0"/>
              <a:t>More specific guidelines will be provided to clinical instructors by the Clin Ed team prior to placement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811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04FD8-A905-E804-32ED-B808DEA98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Collaborative Practice of Learners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A02B1-4CA6-E310-BB16-A713FE9AD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9877"/>
            <a:ext cx="8596668" cy="457148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Collaboration is a competency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Collaborate to identify their strengths and weaknesses with each other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Collaborate on clinical issues and problems</a:t>
            </a:r>
          </a:p>
          <a:p>
            <a:pPr eaLnBrk="1" hangingPunct="1"/>
            <a:r>
              <a:rPr lang="en-US" altLang="en-US" sz="2400" dirty="0"/>
              <a:t>Individual team members support team development through their </a:t>
            </a:r>
            <a:r>
              <a:rPr lang="en-US" altLang="en-US" sz="2400" dirty="0" err="1"/>
              <a:t>behaviours</a:t>
            </a:r>
            <a:r>
              <a:rPr lang="en-US" altLang="en-US" sz="2400" dirty="0"/>
              <a:t> </a:t>
            </a:r>
          </a:p>
          <a:p>
            <a:pPr eaLnBrk="1" hangingPunct="1"/>
            <a:r>
              <a:rPr lang="en-US" altLang="en-US" sz="2400" dirty="0"/>
              <a:t>You can’t control the </a:t>
            </a:r>
            <a:r>
              <a:rPr lang="en-US" altLang="en-US" sz="2400" dirty="0" err="1"/>
              <a:t>behaviour</a:t>
            </a:r>
            <a:r>
              <a:rPr lang="en-US" altLang="en-US" sz="2400" dirty="0"/>
              <a:t> of others, but you can choose how you behave and how you react to others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175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8E331-3AD9-0F0A-8323-65B915013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19564-2CB3-A051-5E5C-1447766BD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A team is a small number of people with complementary skills who are committed to a common purpose, performance goals, and approach for which they hold themselves mutually accountable.”</a:t>
            </a:r>
          </a:p>
          <a:p>
            <a:pPr algn="r" eaLnBrk="1" hangingPunct="1">
              <a:buFont typeface="Wingdings" panose="05000000000000000000" pitchFamily="2" charset="2"/>
              <a:buNone/>
            </a:pPr>
            <a:r>
              <a:rPr lang="en-US" altLang="en-US" sz="1600" dirty="0" err="1"/>
              <a:t>Katzenback</a:t>
            </a:r>
            <a:r>
              <a:rPr lang="en-US" altLang="en-US" sz="1600" dirty="0"/>
              <a:t> and Smith</a:t>
            </a:r>
          </a:p>
          <a:p>
            <a:pPr algn="r" eaLnBrk="1" hangingPunct="1">
              <a:buFont typeface="Wingdings" panose="05000000000000000000" pitchFamily="2" charset="2"/>
              <a:buNone/>
            </a:pPr>
            <a:r>
              <a:rPr lang="en-US" altLang="en-US" sz="1600" dirty="0"/>
              <a:t>The Wisdom of Teams (1993)</a:t>
            </a:r>
          </a:p>
          <a:p>
            <a:endParaRPr lang="en-US" altLang="en-US" sz="2800" dirty="0"/>
          </a:p>
          <a:p>
            <a:pPr marL="0" indent="0" algn="ctr">
              <a:buNone/>
            </a:pPr>
            <a:r>
              <a:rPr lang="en-US" altLang="en-US" sz="2800" dirty="0"/>
              <a:t>Success of a team requires mutual trust and respect</a:t>
            </a:r>
          </a:p>
          <a:p>
            <a:endParaRPr lang="en-US" alt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412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15581-7F93-243E-1E13-8640A2C56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for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FE345-B7C1-35F2-E790-3B4B65470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486588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Learning is a social process that can be enhanced by peers</a:t>
            </a:r>
          </a:p>
          <a:p>
            <a:r>
              <a:rPr lang="en-US" sz="2400" dirty="0">
                <a:solidFill>
                  <a:schemeClr val="tx1"/>
                </a:solidFill>
              </a:rPr>
              <a:t>Greater level of achievement in clinical reasoning compared to similar novice students completing concurrent (“traditional”) placements</a:t>
            </a:r>
          </a:p>
          <a:p>
            <a:r>
              <a:rPr lang="en-US" sz="2400" dirty="0">
                <a:solidFill>
                  <a:schemeClr val="tx1"/>
                </a:solidFill>
              </a:rPr>
              <a:t>Increased competency especially in areas of collaboration, communication, reflection and management</a:t>
            </a:r>
          </a:p>
          <a:p>
            <a:r>
              <a:rPr lang="en-US" sz="2400" dirty="0">
                <a:solidFill>
                  <a:schemeClr val="tx1"/>
                </a:solidFill>
              </a:rPr>
              <a:t>Confidence and self image</a:t>
            </a:r>
          </a:p>
          <a:p>
            <a:r>
              <a:rPr lang="en-US" sz="2400" dirty="0">
                <a:solidFill>
                  <a:schemeClr val="tx1"/>
                </a:solidFill>
              </a:rPr>
              <a:t>Sense of safety and reduced anxiety</a:t>
            </a:r>
          </a:p>
          <a:p>
            <a:r>
              <a:rPr lang="en-US" sz="2400" dirty="0">
                <a:solidFill>
                  <a:schemeClr val="tx1"/>
                </a:solidFill>
              </a:rPr>
              <a:t>Delivery of feedback to others is enhanced</a:t>
            </a:r>
          </a:p>
          <a:p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US" sz="2400" b="0" i="0" dirty="0">
                <a:solidFill>
                  <a:schemeClr val="tx1"/>
                </a:solidFill>
                <a:effectLst/>
              </a:rPr>
              <a:t>Increased ability to consult literature/evidence to support clinical learning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75040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2BBF935196164CA590AE7CA4556037" ma:contentTypeVersion="18" ma:contentTypeDescription="Create a new document." ma:contentTypeScope="" ma:versionID="818cbe4fff0aa57affa18fa2b222bd81">
  <xsd:schema xmlns:xsd="http://www.w3.org/2001/XMLSchema" xmlns:xs="http://www.w3.org/2001/XMLSchema" xmlns:p="http://schemas.microsoft.com/office/2006/metadata/properties" xmlns:ns2="7ab9e28c-82e4-4f06-9f31-6ea988e0ebaa" xmlns:ns3="c89a0d85-432a-4ae2-b2f5-307c81ae0609" targetNamespace="http://schemas.microsoft.com/office/2006/metadata/properties" ma:root="true" ma:fieldsID="62db925d157bfdadecea630e8617527a" ns2:_="" ns3:_="">
    <xsd:import namespace="7ab9e28c-82e4-4f06-9f31-6ea988e0ebaa"/>
    <xsd:import namespace="c89a0d85-432a-4ae2-b2f5-307c81ae06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b9e28c-82e4-4f06-9f31-6ea988e0eb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1be3677b-87c5-40e8-ac02-d012efc35c1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9a0d85-432a-4ae2-b2f5-307c81ae060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6a4d23c-e154-4275-a489-6604f7f78987}" ma:internalName="TaxCatchAll" ma:showField="CatchAllData" ma:web="c89a0d85-432a-4ae2-b2f5-307c81ae060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13639C-A3E3-4448-8AA2-8E8992A53EA6}"/>
</file>

<file path=customXml/itemProps2.xml><?xml version="1.0" encoding="utf-8"?>
<ds:datastoreItem xmlns:ds="http://schemas.openxmlformats.org/officeDocument/2006/customXml" ds:itemID="{0E9B59FB-CFF4-45C8-B79B-743D08BDD88A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323</TotalTime>
  <Words>1027</Words>
  <Application>Microsoft Office PowerPoint</Application>
  <PresentationFormat>Widescreen</PresentationFormat>
  <Paragraphs>115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Trebuchet MS</vt:lpstr>
      <vt:lpstr>wf_segoe-ui_normal</vt:lpstr>
      <vt:lpstr>Wingdings</vt:lpstr>
      <vt:lpstr>Wingdings 3</vt:lpstr>
      <vt:lpstr>Facet</vt:lpstr>
      <vt:lpstr>INNOVATION IN CLINICAL INSTRUCTION</vt:lpstr>
      <vt:lpstr>Welcome!</vt:lpstr>
      <vt:lpstr>Introductions</vt:lpstr>
      <vt:lpstr>Peer Assisted Learning (PAL)</vt:lpstr>
      <vt:lpstr>Peer Assisted Learning</vt:lpstr>
      <vt:lpstr>Some guidelines</vt:lpstr>
      <vt:lpstr>Collaborative Practice of Learners</vt:lpstr>
      <vt:lpstr>Teamwork</vt:lpstr>
      <vt:lpstr>Benefits for students</vt:lpstr>
      <vt:lpstr>Benefits for clinicians</vt:lpstr>
      <vt:lpstr>Benefits for patients</vt:lpstr>
      <vt:lpstr>Potential issues:</vt:lpstr>
      <vt:lpstr>References</vt:lpstr>
      <vt:lpstr>Panel advice on Peer Assisted Learning</vt:lpstr>
      <vt:lpstr>Sharing of ideas from community of Clinical Instructors: Case example of making placements happen</vt:lpstr>
      <vt:lpstr>Clinical Education Unit School of Rehabilitation Science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INNOVATION IN CLINICAL INSTRUCTION</dc:title>
  <dc:creator>Cuddington, Cathy</dc:creator>
  <cp:lastModifiedBy>Cuddington, Cathy</cp:lastModifiedBy>
  <cp:revision>20</cp:revision>
  <dcterms:created xsi:type="dcterms:W3CDTF">2024-01-02T19:35:44Z</dcterms:created>
  <dcterms:modified xsi:type="dcterms:W3CDTF">2024-01-22T14:53:25Z</dcterms:modified>
</cp:coreProperties>
</file>